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74" r:id="rId2"/>
    <p:sldId id="356" r:id="rId3"/>
    <p:sldId id="398" r:id="rId4"/>
    <p:sldId id="402" r:id="rId5"/>
    <p:sldId id="403" r:id="rId6"/>
    <p:sldId id="404" r:id="rId7"/>
    <p:sldId id="405" r:id="rId8"/>
    <p:sldId id="406" r:id="rId9"/>
    <p:sldId id="411" r:id="rId10"/>
    <p:sldId id="413" r:id="rId11"/>
    <p:sldId id="434" r:id="rId12"/>
    <p:sldId id="431" r:id="rId13"/>
    <p:sldId id="416" r:id="rId14"/>
    <p:sldId id="436" r:id="rId15"/>
    <p:sldId id="438" r:id="rId16"/>
    <p:sldId id="439" r:id="rId17"/>
    <p:sldId id="435" r:id="rId18"/>
    <p:sldId id="262" r:id="rId19"/>
    <p:sldId id="415" r:id="rId20"/>
    <p:sldId id="440" r:id="rId21"/>
    <p:sldId id="441" r:id="rId22"/>
    <p:sldId id="399" r:id="rId23"/>
    <p:sldId id="417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29" r:id="rId32"/>
    <p:sldId id="421" r:id="rId33"/>
    <p:sldId id="418" r:id="rId34"/>
    <p:sldId id="419" r:id="rId35"/>
    <p:sldId id="420" r:id="rId36"/>
    <p:sldId id="408" r:id="rId37"/>
    <p:sldId id="407" r:id="rId38"/>
    <p:sldId id="409" r:id="rId39"/>
    <p:sldId id="410" r:id="rId4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B6F"/>
    <a:srgbClr val="246DB4"/>
    <a:srgbClr val="15B8DE"/>
    <a:srgbClr val="5535DD"/>
    <a:srgbClr val="2BA7DE"/>
    <a:srgbClr val="D1187E"/>
    <a:srgbClr val="1755DE"/>
    <a:srgbClr val="E81C8E"/>
    <a:srgbClr val="9D05DE"/>
    <a:srgbClr val="337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35EF0-0D13-43B9-AD0C-8A326B53E8C7}" v="201" dt="2022-04-17T13:33:36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118" autoAdjust="0"/>
  </p:normalViewPr>
  <p:slideViewPr>
    <p:cSldViewPr snapToGrid="0" snapToObjects="1">
      <p:cViewPr varScale="1">
        <p:scale>
          <a:sx n="107" d="100"/>
          <a:sy n="107" d="100"/>
        </p:scale>
        <p:origin x="6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430D1-F0CA-1C44-B386-E186312A2AC6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7CF4D-FA31-9B41-B748-14BC7B0F20B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26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5799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65825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87562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671981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80056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7914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49931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466197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091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93773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493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17240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4629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19743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6196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93297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36941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29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09486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95520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60901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92612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6465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796146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58836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37482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65099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96964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7641344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39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387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43839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4707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18243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08795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971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x-none" altLang="en-US" smtClean="0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8549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C6B456-642A-2B4F-ABB4-8E426C0F0A56}"/>
              </a:ext>
            </a:extLst>
          </p:cNvPr>
          <p:cNvGrpSpPr/>
          <p:nvPr userDrawn="1"/>
        </p:nvGrpSpPr>
        <p:grpSpPr>
          <a:xfrm>
            <a:off x="0" y="2622615"/>
            <a:ext cx="9640958" cy="80828"/>
            <a:chOff x="-1" y="2533163"/>
            <a:chExt cx="7381662" cy="77100"/>
          </a:xfrm>
        </p:grpSpPr>
        <p:sp>
          <p:nvSpPr>
            <p:cNvPr id="14" name="Google Shape;11;p2">
              <a:extLst>
                <a:ext uri="{FF2B5EF4-FFF2-40B4-BE49-F238E27FC236}">
                  <a16:creationId xmlns:a16="http://schemas.microsoft.com/office/drawing/2014/main" id="{B999EC1D-7440-674B-913F-9E33009AC693}"/>
                </a:ext>
              </a:extLst>
            </p:cNvPr>
            <p:cNvSpPr/>
            <p:nvPr userDrawn="1"/>
          </p:nvSpPr>
          <p:spPr>
            <a:xfrm>
              <a:off x="5938246" y="2533163"/>
              <a:ext cx="721800" cy="771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2;p2">
              <a:extLst>
                <a:ext uri="{FF2B5EF4-FFF2-40B4-BE49-F238E27FC236}">
                  <a16:creationId xmlns:a16="http://schemas.microsoft.com/office/drawing/2014/main" id="{CB4AF691-479C-2A48-8B78-B79473BB699E}"/>
                </a:ext>
              </a:extLst>
            </p:cNvPr>
            <p:cNvSpPr/>
            <p:nvPr userDrawn="1"/>
          </p:nvSpPr>
          <p:spPr>
            <a:xfrm>
              <a:off x="6659861" y="2533163"/>
              <a:ext cx="721800" cy="771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3;p2">
              <a:extLst>
                <a:ext uri="{FF2B5EF4-FFF2-40B4-BE49-F238E27FC236}">
                  <a16:creationId xmlns:a16="http://schemas.microsoft.com/office/drawing/2014/main" id="{FB75F791-9F58-9B4C-BDD9-7EF3144CCC4E}"/>
                </a:ext>
              </a:extLst>
            </p:cNvPr>
            <p:cNvSpPr/>
            <p:nvPr userDrawn="1"/>
          </p:nvSpPr>
          <p:spPr>
            <a:xfrm>
              <a:off x="-1" y="2533163"/>
              <a:ext cx="721800" cy="771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4;p2">
              <a:extLst>
                <a:ext uri="{FF2B5EF4-FFF2-40B4-BE49-F238E27FC236}">
                  <a16:creationId xmlns:a16="http://schemas.microsoft.com/office/drawing/2014/main" id="{9C8594C3-78D9-9841-A63E-A502F8EEAF22}"/>
                </a:ext>
              </a:extLst>
            </p:cNvPr>
            <p:cNvSpPr/>
            <p:nvPr userDrawn="1"/>
          </p:nvSpPr>
          <p:spPr>
            <a:xfrm>
              <a:off x="721425" y="2533163"/>
              <a:ext cx="5216700" cy="771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F277F79-7FEE-7E4F-BB3C-783E226ED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4991" y="6440556"/>
            <a:ext cx="1570382" cy="417443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0B7C591D-42DA-3F47-B3BB-1CF4EBC6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" y="2853615"/>
            <a:ext cx="10515600" cy="1150769"/>
          </a:xfrm>
        </p:spPr>
        <p:txBody>
          <a:bodyPr>
            <a:normAutofit/>
          </a:bodyPr>
          <a:lstStyle>
            <a:lvl1pPr>
              <a:defRPr sz="4000">
                <a:solidFill>
                  <a:srgbClr val="246DB4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25" name="제목 19">
            <a:extLst>
              <a:ext uri="{FF2B5EF4-FFF2-40B4-BE49-F238E27FC236}">
                <a16:creationId xmlns:a16="http://schemas.microsoft.com/office/drawing/2014/main" id="{A76E284B-7E33-1541-A399-2AC0C4298064}"/>
              </a:ext>
            </a:extLst>
          </p:cNvPr>
          <p:cNvSpPr txBox="1">
            <a:spLocks/>
          </p:cNvSpPr>
          <p:nvPr userDrawn="1"/>
        </p:nvSpPr>
        <p:spPr>
          <a:xfrm>
            <a:off x="281608" y="4666935"/>
            <a:ext cx="10515600" cy="115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3060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86903-190C-244D-9CF4-92E2C080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B9F532-AF09-624B-9911-50D2A27DE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85ADA3-C27C-4F4E-A4FE-105C6B8D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F1247-B9D2-B647-8AD6-1A5AEEDD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3DB05-0D51-594F-9559-FA9E54F0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082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EEB1C4-4753-EB43-B8DE-948FE1501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16A31-31B4-CF4A-95CD-5425DEB1B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DDAA5-16C4-0C42-854B-DB37B61E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8DF37-81B1-5847-9886-D159CA87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BE210-9E64-FC43-A1D7-289B4F8C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63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618D-32C6-4AD5-A577-9D0A55ACBEBA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5EE9-8119-4C94-BC6B-43600B840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87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E9529-3E17-9441-934A-6B787A7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68EBF8-4AB1-5543-B619-FEB1C9471674}"/>
              </a:ext>
            </a:extLst>
          </p:cNvPr>
          <p:cNvSpPr/>
          <p:nvPr userDrawn="1"/>
        </p:nvSpPr>
        <p:spPr>
          <a:xfrm>
            <a:off x="0" y="0"/>
            <a:ext cx="93785" cy="944217"/>
          </a:xfrm>
          <a:prstGeom prst="rect">
            <a:avLst/>
          </a:prstGeom>
          <a:gradFill flip="none" rotWithShape="1">
            <a:gsLst>
              <a:gs pos="0">
                <a:srgbClr val="9D05DE"/>
              </a:gs>
              <a:gs pos="77000">
                <a:srgbClr val="20B0DE"/>
              </a:gs>
              <a:gs pos="58000">
                <a:srgbClr val="2A94DE"/>
              </a:gs>
              <a:gs pos="33000">
                <a:srgbClr val="1755DE"/>
              </a:gs>
              <a:gs pos="100000">
                <a:srgbClr val="15B8D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0EF98-78C0-4DFB-9389-29327892BF80}"/>
              </a:ext>
            </a:extLst>
          </p:cNvPr>
          <p:cNvSpPr txBox="1"/>
          <p:nvPr userDrawn="1"/>
        </p:nvSpPr>
        <p:spPr>
          <a:xfrm>
            <a:off x="-9939" y="6521308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i="0" dirty="0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인공지능</a:t>
            </a:r>
            <a:r>
              <a:rPr kumimoji="1" lang="ko-KR" altLang="en-US" sz="1200" b="1" i="0" dirty="0" err="1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융합연구실</a:t>
            </a:r>
            <a:endParaRPr kumimoji="1" lang="ko-Kore-KR" altLang="en-US" sz="1200" b="1" i="0" dirty="0">
              <a:solidFill>
                <a:srgbClr val="246DB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C85CD6-1D9F-4ED4-A9B1-DFF3ED7009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4991" y="6380922"/>
            <a:ext cx="1570382" cy="47707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6B4D3E-2818-4C93-9E62-FCD2078F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AB1ED70-4C92-453C-9044-8E3A84F65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71756" y="6356349"/>
            <a:ext cx="3291840" cy="365125"/>
          </a:xfr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B6ADD22-1F93-464E-95E7-AAF19BDE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313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7145E-DC91-314C-8692-15EB2870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3995F-A51F-9249-8B95-15F3810E7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8B3F6-8FEA-8640-BB47-34DD6F0A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80C80-CA8D-5144-9583-B5814114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5CAE2-6189-3843-8C29-DDC4B458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175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44F14-57ED-744A-B810-B2F873D5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776E8-BFEA-1C48-8F46-28296D063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140403-5843-5D4D-9EDB-9B8FCF3A1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88562-30C9-8D41-813D-0F819EFE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C660E7-8C03-BB42-AE29-291A914A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21139" y="6356350"/>
            <a:ext cx="4114800" cy="365125"/>
          </a:xfr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31B86-FF91-554B-99DD-A6BBA16C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730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0183F-21B2-2348-8000-C5B7F4FA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09989-3EEE-DD4A-9388-90ADC63E6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A0A449-3DCD-FF4C-83D4-EA7610CE9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850CB7-438D-BB46-B42A-293A0257A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50684F-C318-9B45-A45A-A4A44C57B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D9DA91-42D4-1B45-A823-F89AC7BA3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6ADA8-E75C-624E-96F9-88290BF2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04018" y="6356348"/>
            <a:ext cx="4114800" cy="365125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BC7EBA-F481-5C45-8696-C83001B2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64661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175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04199-3F9E-0D4E-9B16-CDAEBFA4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365126"/>
            <a:ext cx="10515600" cy="579091"/>
          </a:xfrm>
        </p:spPr>
        <p:txBody>
          <a:bodyPr/>
          <a:lstStyle>
            <a:lvl1pPr>
              <a:defRPr>
                <a:solidFill>
                  <a:srgbClr val="246DB4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5324CC-193C-7340-95F7-C1C796F6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7489B6-2D25-7B4A-9E6D-59D190A2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6ED130-5AD5-5040-B394-6E8F8F18A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601969-4669-614F-B726-64008C46FA84}"/>
              </a:ext>
            </a:extLst>
          </p:cNvPr>
          <p:cNvSpPr/>
          <p:nvPr userDrawn="1"/>
        </p:nvSpPr>
        <p:spPr>
          <a:xfrm>
            <a:off x="0" y="0"/>
            <a:ext cx="93785" cy="944217"/>
          </a:xfrm>
          <a:prstGeom prst="rect">
            <a:avLst/>
          </a:prstGeom>
          <a:gradFill flip="none" rotWithShape="1">
            <a:gsLst>
              <a:gs pos="0">
                <a:srgbClr val="9D05DE"/>
              </a:gs>
              <a:gs pos="77000">
                <a:srgbClr val="20B0DE"/>
              </a:gs>
              <a:gs pos="58000">
                <a:srgbClr val="2A94DE"/>
              </a:gs>
              <a:gs pos="33000">
                <a:srgbClr val="1755DE"/>
              </a:gs>
              <a:gs pos="100000">
                <a:srgbClr val="15B8D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24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D42282-BC0C-8E4A-B516-C5002C47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2ADFBB-DAF1-324E-AFC9-49F9943D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BF410-2103-484F-BC37-A0FED2EF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145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8E920-05A4-B344-B82A-24A30563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00689-02A3-C849-8C2B-F44166D4B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86EF85-1F34-F74A-A3E8-7EB7FAB8C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0EF5B5-6840-284D-8A00-AE8ACB02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BDBBA7-587B-CF45-957F-B8D30258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92161-9D52-1F41-AC56-A62FFCD9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699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D75A5-2EF4-2241-9FEB-727D3FC7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D4A231-3F24-1842-BC84-1CD26AB9E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B9C560-DAA6-F44D-90C9-B6BC4F54A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6E58E7-1E29-4C40-A569-A512BC9B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92AEBD-CC28-804A-B91A-2D7339CC5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0A28E8-BC80-D94E-A332-8FB3F271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44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E195F9-D93B-8E46-B6BB-36BAB8A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D4133F-48C1-C840-8B1B-04506A646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1965"/>
            <a:ext cx="10515600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E3B5E-C0A9-9447-88C0-EDF7FC92C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25083-0016-E14E-B2C8-1C0F107B3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1AB07-1095-CF4A-B0D1-43E7CBF36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825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norman3.github.io/papers/docs/arcface.html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hyperlink" Target="https://ratsgo.github.io/insight-notes/docs/interpretable/smooth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1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5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0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3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51BC4-6741-7845-BBD6-E1DE85D2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" y="2833295"/>
            <a:ext cx="11457871" cy="1150769"/>
          </a:xfrm>
        </p:spPr>
        <p:txBody>
          <a:bodyPr>
            <a:normAutofit/>
          </a:bodyPr>
          <a:lstStyle/>
          <a:p>
            <a:r>
              <a:rPr kumimoji="1" lang="en-US" altLang="en-US" sz="3200" dirty="0" err="1"/>
              <a:t>Dacon</a:t>
            </a:r>
            <a:r>
              <a:rPr kumimoji="1" lang="en-US" altLang="en-US" sz="3200" dirty="0"/>
              <a:t> Anomaly Detection</a:t>
            </a:r>
            <a:endParaRPr kumimoji="1" lang="ko-Kore-KR" altLang="en-US" sz="3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634E193-D9BA-5843-B098-2A4EAB2DB917}"/>
              </a:ext>
            </a:extLst>
          </p:cNvPr>
          <p:cNvSpPr txBox="1">
            <a:spLocks/>
          </p:cNvSpPr>
          <p:nvPr/>
        </p:nvSpPr>
        <p:spPr>
          <a:xfrm>
            <a:off x="428753" y="4896224"/>
            <a:ext cx="10515600" cy="1351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ko-KR" altLang="en-US" sz="1800" dirty="0">
                <a:latin typeface="SeoulHangang B" panose="02020603020101020101" pitchFamily="18" charset="-127"/>
                <a:ea typeface="SeoulHangang B" panose="02020603020101020101" pitchFamily="18" charset="-127"/>
              </a:rPr>
              <a:t>성균관대학교</a:t>
            </a:r>
            <a:endParaRPr kumimoji="1" lang="en-US" altLang="ko-KR" sz="1800" dirty="0">
              <a:latin typeface="SeoulHangang B" panose="02020603020101020101" pitchFamily="18" charset="-127"/>
              <a:ea typeface="SeoulHangang B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800" dirty="0">
                <a:latin typeface="SeoulHangang B" panose="02020603020101020101" pitchFamily="18" charset="-127"/>
                <a:ea typeface="SeoulHangang B" panose="02020603020101020101" pitchFamily="18" charset="-127"/>
              </a:rPr>
              <a:t>인공지능융합연구실</a:t>
            </a:r>
            <a:endParaRPr kumimoji="1" lang="en-US" altLang="ko-KR" sz="1800" dirty="0">
              <a:latin typeface="SeoulHangang B" panose="02020603020101020101" pitchFamily="18" charset="-127"/>
              <a:ea typeface="SeoulHangang B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800" dirty="0">
                <a:latin typeface="SeoulHangang B" panose="02020603020101020101" pitchFamily="18" charset="-127"/>
                <a:ea typeface="SeoulHangang B" panose="02020603020101020101" pitchFamily="18" charset="-127"/>
              </a:rPr>
              <a:t>손재원</a:t>
            </a:r>
            <a:endParaRPr kumimoji="1" lang="ko-Kore-KR" altLang="en-US" sz="1800" dirty="0">
              <a:latin typeface="SeoulHangang B" panose="02020603020101020101" pitchFamily="18" charset="-127"/>
              <a:ea typeface="SeoulHangang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57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10</a:t>
            </a:fld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FF8E-DD93-FC8F-87C3-8278F878006D}"/>
              </a:ext>
            </a:extLst>
          </p:cNvPr>
          <p:cNvSpPr txBox="1"/>
          <p:nvPr/>
        </p:nvSpPr>
        <p:spPr>
          <a:xfrm>
            <a:off x="84214" y="51571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많이 사용된 기법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CC64E6FE-1CB3-02EB-7C37-730ECED9D067}"/>
              </a:ext>
            </a:extLst>
          </p:cNvPr>
          <p:cNvSpPr txBox="1">
            <a:spLocks/>
          </p:cNvSpPr>
          <p:nvPr/>
        </p:nvSpPr>
        <p:spPr>
          <a:xfrm>
            <a:off x="84213" y="912238"/>
            <a:ext cx="12000211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모델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대부분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EfficientNet-B0 ~ EfficientNet-B7</a:t>
            </a:r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DE867653-73BA-869E-E6CB-23C859103B02}"/>
              </a:ext>
            </a:extLst>
          </p:cNvPr>
          <p:cNvSpPr txBox="1">
            <a:spLocks/>
          </p:cNvSpPr>
          <p:nvPr/>
        </p:nvSpPr>
        <p:spPr>
          <a:xfrm>
            <a:off x="84212" y="1281163"/>
            <a:ext cx="12000211" cy="33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기법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: Ensemble</a:t>
            </a:r>
          </a:p>
        </p:txBody>
      </p:sp>
      <p:pic>
        <p:nvPicPr>
          <p:cNvPr id="7" name="그림 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E7585C0A-32A2-1D99-6278-7754876F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4" y="1909542"/>
            <a:ext cx="5407298" cy="3166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D0BE9-84A0-FFBC-9BCC-53F2F5380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59" y="1908799"/>
            <a:ext cx="5693720" cy="3168000"/>
          </a:xfrm>
          <a:prstGeom prst="rect">
            <a:avLst/>
          </a:prstGeom>
        </p:spPr>
      </p:pic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306AB3E5-8907-AD61-DF93-BF9AD6352736}"/>
              </a:ext>
            </a:extLst>
          </p:cNvPr>
          <p:cNvSpPr txBox="1">
            <a:spLocks/>
          </p:cNvSpPr>
          <p:nvPr/>
        </p:nvSpPr>
        <p:spPr>
          <a:xfrm>
            <a:off x="84211" y="1573613"/>
            <a:ext cx="8426824" cy="33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각 모델의 출력 값에 대한 </a:t>
            </a:r>
            <a:r>
              <a:rPr kumimoji="1" lang="en-US" altLang="ko-KR" sz="1400" dirty="0">
                <a:latin typeface="+mj-ea"/>
                <a:ea typeface="+mj-ea"/>
              </a:rPr>
              <a:t>Ensemble</a:t>
            </a:r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7CA35E6D-379D-7572-0809-5C15B0FDFB51}"/>
              </a:ext>
            </a:extLst>
          </p:cNvPr>
          <p:cNvSpPr txBox="1">
            <a:spLocks/>
          </p:cNvSpPr>
          <p:nvPr/>
        </p:nvSpPr>
        <p:spPr>
          <a:xfrm>
            <a:off x="84211" y="5076798"/>
            <a:ext cx="5407298" cy="12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Hard Voting</a:t>
            </a:r>
          </a:p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각 모델의 출력 값들 중</a:t>
            </a:r>
            <a:r>
              <a:rPr kumimoji="1" lang="en-US" altLang="ko-KR" sz="1400" dirty="0"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latin typeface="+mj-ea"/>
                <a:ea typeface="+mj-ea"/>
              </a:rPr>
              <a:t>최대값의 빈도수가 가장 많은 </a:t>
            </a:r>
            <a:r>
              <a:rPr kumimoji="1" lang="en-US" altLang="ko-KR" sz="1400" dirty="0">
                <a:latin typeface="+mj-ea"/>
                <a:ea typeface="+mj-ea"/>
              </a:rPr>
              <a:t>Class </a:t>
            </a:r>
            <a:r>
              <a:rPr kumimoji="1" lang="ko-KR" altLang="en-US" sz="1400" dirty="0">
                <a:latin typeface="+mj-ea"/>
                <a:ea typeface="+mj-ea"/>
              </a:rPr>
              <a:t>할당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E48B5E8A-1263-2AD2-6F35-E9D54B5CD6BF}"/>
              </a:ext>
            </a:extLst>
          </p:cNvPr>
          <p:cNvSpPr txBox="1">
            <a:spLocks/>
          </p:cNvSpPr>
          <p:nvPr/>
        </p:nvSpPr>
        <p:spPr>
          <a:xfrm>
            <a:off x="6299255" y="5069866"/>
            <a:ext cx="5892741" cy="12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Soft Voting</a:t>
            </a:r>
          </a:p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각 모델의 출력 값들을 더한 다음</a:t>
            </a:r>
            <a:r>
              <a:rPr kumimoji="1" lang="en-US" altLang="ko-KR" sz="1400" dirty="0"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latin typeface="+mj-ea"/>
                <a:ea typeface="+mj-ea"/>
              </a:rPr>
              <a:t>값이 가장 큰 </a:t>
            </a:r>
            <a:r>
              <a:rPr kumimoji="1" lang="en-US" altLang="ko-KR" sz="1400" dirty="0">
                <a:latin typeface="+mj-ea"/>
                <a:ea typeface="+mj-ea"/>
              </a:rPr>
              <a:t>Class </a:t>
            </a:r>
            <a:r>
              <a:rPr kumimoji="1" lang="ko-KR" altLang="en-US" sz="1400" dirty="0">
                <a:latin typeface="+mj-ea"/>
                <a:ea typeface="+mj-ea"/>
              </a:rPr>
              <a:t>할당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6F1F30E9-BE00-55A7-B005-74C3D8C5820D}"/>
              </a:ext>
            </a:extLst>
          </p:cNvPr>
          <p:cNvSpPr txBox="1">
            <a:spLocks/>
          </p:cNvSpPr>
          <p:nvPr/>
        </p:nvSpPr>
        <p:spPr>
          <a:xfrm>
            <a:off x="0" y="6186577"/>
            <a:ext cx="12192000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] https://devkor.tistory.com/entry/Soft-Voting-%EA%B3%BC-Hard-Voting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288039-AF8F-7735-C358-71326CC92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2983" y="3514832"/>
            <a:ext cx="190527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11</a:t>
            </a:fld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FF8E-DD93-FC8F-87C3-8278F878006D}"/>
              </a:ext>
            </a:extLst>
          </p:cNvPr>
          <p:cNvSpPr txBox="1"/>
          <p:nvPr/>
        </p:nvSpPr>
        <p:spPr>
          <a:xfrm>
            <a:off x="84214" y="51571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많이 사용된 기법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D7EA23EA-0C1C-3FD1-2F8D-F889CEC1BA9C}"/>
              </a:ext>
            </a:extLst>
          </p:cNvPr>
          <p:cNvSpPr txBox="1">
            <a:spLocks/>
          </p:cNvSpPr>
          <p:nvPr/>
        </p:nvSpPr>
        <p:spPr>
          <a:xfrm>
            <a:off x="84208" y="885044"/>
            <a:ext cx="5386967" cy="352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arc Face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B71F787-8D1D-5802-9FA0-D2217C0A64D3}"/>
              </a:ext>
            </a:extLst>
          </p:cNvPr>
          <p:cNvSpPr txBox="1">
            <a:spLocks/>
          </p:cNvSpPr>
          <p:nvPr/>
        </p:nvSpPr>
        <p:spPr>
          <a:xfrm>
            <a:off x="0" y="5826571"/>
            <a:ext cx="12192000" cy="70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]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3"/>
              </a:rPr>
              <a:t>https://norman3.github.io/papers/docs/arcface.html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] </a:t>
            </a:r>
            <a:r>
              <a:rPr kumimoji="1" lang="en-US" altLang="ko-KR" sz="1600" spc="-15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ArcFace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: Additive Angular Margin Loss for Deep Face Recognition, J. Deng, J. Guo, S. </a:t>
            </a:r>
            <a:r>
              <a:rPr kumimoji="1" lang="en-US" altLang="ko-KR" sz="1600" spc="-15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Zafeiriou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, N. </a:t>
            </a:r>
            <a:r>
              <a:rPr kumimoji="1" lang="en-US" altLang="ko-KR" sz="1600" spc="-15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Xue</a:t>
            </a:r>
            <a:endParaRPr kumimoji="1" lang="en-US" altLang="ko-KR" sz="1600" spc="-1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1B45DAF8-161C-3043-C2C6-E62FB92C5061}"/>
              </a:ext>
            </a:extLst>
          </p:cNvPr>
          <p:cNvSpPr txBox="1">
            <a:spLocks/>
          </p:cNvSpPr>
          <p:nvPr/>
        </p:nvSpPr>
        <p:spPr>
          <a:xfrm>
            <a:off x="84214" y="1233551"/>
            <a:ext cx="5500798" cy="112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 </a:t>
            </a:r>
            <a:r>
              <a:rPr kumimoji="1" lang="en-US" altLang="ko-KR" sz="1400" dirty="0">
                <a:latin typeface="+mj-ea"/>
                <a:ea typeface="+mj-ea"/>
              </a:rPr>
              <a:t>- </a:t>
            </a:r>
            <a:r>
              <a:rPr kumimoji="1" lang="ko-KR" altLang="en-US" sz="1400" dirty="0">
                <a:latin typeface="+mj-ea"/>
                <a:ea typeface="+mj-ea"/>
              </a:rPr>
              <a:t>각 이미지의 </a:t>
            </a:r>
            <a:r>
              <a:rPr kumimoji="1" lang="en-US" altLang="ko-KR" sz="1400" dirty="0">
                <a:latin typeface="+mj-ea"/>
                <a:ea typeface="+mj-ea"/>
              </a:rPr>
              <a:t>Feature </a:t>
            </a:r>
            <a:r>
              <a:rPr kumimoji="1" lang="ko-KR" altLang="en-US" sz="1400" dirty="0">
                <a:latin typeface="+mj-ea"/>
                <a:ea typeface="+mj-ea"/>
              </a:rPr>
              <a:t>벡터를 변환시켜</a:t>
            </a:r>
            <a:r>
              <a:rPr kumimoji="1" lang="en-US" altLang="ko-KR" sz="1400" dirty="0"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latin typeface="+mj-ea"/>
                <a:ea typeface="+mj-ea"/>
              </a:rPr>
              <a:t>클래스별 분포 확인 가능</a:t>
            </a:r>
            <a:endParaRPr kumimoji="1" lang="en-US" altLang="ko-KR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 - </a:t>
            </a:r>
            <a:r>
              <a:rPr kumimoji="1" lang="ko-KR" altLang="en-US" sz="1400" dirty="0">
                <a:latin typeface="+mj-ea"/>
                <a:ea typeface="+mj-ea"/>
              </a:rPr>
              <a:t>기존 </a:t>
            </a:r>
            <a:r>
              <a:rPr kumimoji="1" lang="en-US" altLang="ko-KR" sz="1400" dirty="0" err="1">
                <a:latin typeface="+mj-ea"/>
                <a:ea typeface="+mj-ea"/>
              </a:rPr>
              <a:t>Softmax</a:t>
            </a:r>
            <a:r>
              <a:rPr kumimoji="1" lang="en-US" altLang="ko-KR" sz="1400" dirty="0">
                <a:latin typeface="+mj-ea"/>
                <a:ea typeface="+mj-ea"/>
              </a:rPr>
              <a:t>: </a:t>
            </a:r>
            <a:r>
              <a:rPr kumimoji="1" lang="ko-KR" altLang="en-US" sz="1400" dirty="0">
                <a:latin typeface="+mj-ea"/>
                <a:ea typeface="+mj-ea"/>
              </a:rPr>
              <a:t>클래스끼리 구분이 명확하지 않음</a:t>
            </a:r>
            <a:endParaRPr kumimoji="1" lang="en-US" altLang="ko-KR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 - Arc Face: </a:t>
            </a:r>
            <a:r>
              <a:rPr kumimoji="1" lang="ko-KR" altLang="en-US" sz="1400" dirty="0">
                <a:latin typeface="+mj-ea"/>
                <a:ea typeface="+mj-ea"/>
              </a:rPr>
              <a:t>클래스끼리 구분이 명확하도록 변형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AC5B4B-1A94-4FEC-8259-A038FE6F5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675" y="885044"/>
            <a:ext cx="4201111" cy="943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BA3502-F8E1-261F-78E4-4AF61C18A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33" y="2256486"/>
            <a:ext cx="3181794" cy="381053"/>
          </a:xfrm>
          <a:prstGeom prst="rect">
            <a:avLst/>
          </a:prstGeom>
        </p:spPr>
      </p:pic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121A6312-5DDF-87F1-1D66-FEA77DA93508}"/>
              </a:ext>
            </a:extLst>
          </p:cNvPr>
          <p:cNvSpPr txBox="1">
            <a:spLocks/>
          </p:cNvSpPr>
          <p:nvPr/>
        </p:nvSpPr>
        <p:spPr>
          <a:xfrm>
            <a:off x="10215286" y="1217702"/>
            <a:ext cx="1081198" cy="2777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 </a:t>
            </a:r>
            <a:r>
              <a:rPr kumimoji="1" lang="en-US" altLang="ko-KR" sz="1400" dirty="0">
                <a:latin typeface="+mj-ea"/>
                <a:ea typeface="+mj-ea"/>
              </a:rPr>
              <a:t>- bias = 0</a:t>
            </a:r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5346E59A-F39D-0132-1395-FADF9EC79846}"/>
              </a:ext>
            </a:extLst>
          </p:cNvPr>
          <p:cNvSpPr txBox="1">
            <a:spLocks/>
          </p:cNvSpPr>
          <p:nvPr/>
        </p:nvSpPr>
        <p:spPr>
          <a:xfrm>
            <a:off x="10215286" y="2313727"/>
            <a:ext cx="1780445" cy="2777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 </a:t>
            </a:r>
            <a:r>
              <a:rPr kumimoji="1" lang="en-US" altLang="ko-KR" sz="1400" dirty="0">
                <a:latin typeface="+mj-ea"/>
                <a:ea typeface="+mj-ea"/>
              </a:rPr>
              <a:t>- ||W|| = 1, ||x|| = 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06C1E2-A0A8-1376-AE6A-126B47EE1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675" y="3074723"/>
            <a:ext cx="5763429" cy="8859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C20017-EF15-0A3D-3A26-5994BB445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2675" y="4505470"/>
            <a:ext cx="6449325" cy="905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61C6FC-2149-1D76-9205-34BC29EEA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14" y="2586084"/>
            <a:ext cx="1697282" cy="2189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CEA275-5297-87B4-3971-2CCD5E3F0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9783" y="2586084"/>
            <a:ext cx="1714263" cy="21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12</a:t>
            </a:fld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FF8E-DD93-FC8F-87C3-8278F878006D}"/>
              </a:ext>
            </a:extLst>
          </p:cNvPr>
          <p:cNvSpPr txBox="1"/>
          <p:nvPr/>
        </p:nvSpPr>
        <p:spPr>
          <a:xfrm>
            <a:off x="84214" y="51571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많이 사용된 기법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D7EA23EA-0C1C-3FD1-2F8D-F889CEC1BA9C}"/>
              </a:ext>
            </a:extLst>
          </p:cNvPr>
          <p:cNvSpPr txBox="1">
            <a:spLocks/>
          </p:cNvSpPr>
          <p:nvPr/>
        </p:nvSpPr>
        <p:spPr>
          <a:xfrm>
            <a:off x="84208" y="885044"/>
            <a:ext cx="4719006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손실 함수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 Label Smoothing Loss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52E68-C77A-B357-5D26-C4E8CF9F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4" y="1254377"/>
            <a:ext cx="3877216" cy="562053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F0657C0-2227-6BE6-5491-81B30E4248BB}"/>
              </a:ext>
            </a:extLst>
          </p:cNvPr>
          <p:cNvSpPr txBox="1">
            <a:spLocks/>
          </p:cNvSpPr>
          <p:nvPr/>
        </p:nvSpPr>
        <p:spPr>
          <a:xfrm>
            <a:off x="84214" y="1810376"/>
            <a:ext cx="4156092" cy="312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기존 방식으로 예측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77DA0EE8-5A39-9981-96CE-981FA9559FD4}"/>
              </a:ext>
            </a:extLst>
          </p:cNvPr>
          <p:cNvSpPr txBox="1">
            <a:spLocks/>
          </p:cNvSpPr>
          <p:nvPr/>
        </p:nvSpPr>
        <p:spPr>
          <a:xfrm>
            <a:off x="4512772" y="1319755"/>
            <a:ext cx="5618779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200" dirty="0" err="1">
                <a:latin typeface="나눔고딕" pitchFamily="2" charset="-127"/>
                <a:ea typeface="나눔고딕" pitchFamily="2" charset="-127"/>
              </a:rPr>
              <a:t>y</a:t>
            </a:r>
            <a:r>
              <a:rPr kumimoji="1" lang="en-US" altLang="ko-KR" sz="1200" baseline="-25000" dirty="0" err="1">
                <a:latin typeface="나눔고딕" pitchFamily="2" charset="-127"/>
                <a:ea typeface="나눔고딕" pitchFamily="2" charset="-127"/>
              </a:rPr>
              <a:t>k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 = 1(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정답일시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아닐 경우 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0), K = 4(Label 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개수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), 2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번 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Label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을 정답으로 가정</a:t>
            </a:r>
            <a:endParaRPr kumimoji="1" lang="en-US" altLang="ko-KR" sz="12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A7EED6B-BEA8-3689-5FCC-FD987A72C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451732"/>
              </p:ext>
            </p:extLst>
          </p:nvPr>
        </p:nvGraphicFramePr>
        <p:xfrm>
          <a:off x="4240306" y="1816430"/>
          <a:ext cx="47190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443">
                  <a:extLst>
                    <a:ext uri="{9D8B030D-6E8A-4147-A177-3AD203B41FA5}">
                      <a16:colId xmlns:a16="http://schemas.microsoft.com/office/drawing/2014/main" val="3136865231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3638756611"/>
                    </a:ext>
                  </a:extLst>
                </a:gridCol>
                <a:gridCol w="276543">
                  <a:extLst>
                    <a:ext uri="{9D8B030D-6E8A-4147-A177-3AD203B41FA5}">
                      <a16:colId xmlns:a16="http://schemas.microsoft.com/office/drawing/2014/main" val="162950445"/>
                    </a:ext>
                  </a:extLst>
                </a:gridCol>
                <a:gridCol w="673418">
                  <a:extLst>
                    <a:ext uri="{9D8B030D-6E8A-4147-A177-3AD203B41FA5}">
                      <a16:colId xmlns:a16="http://schemas.microsoft.com/office/drawing/2014/main" val="4159477056"/>
                    </a:ext>
                  </a:extLst>
                </a:gridCol>
                <a:gridCol w="673418">
                  <a:extLst>
                    <a:ext uri="{9D8B030D-6E8A-4147-A177-3AD203B41FA5}">
                      <a16:colId xmlns:a16="http://schemas.microsoft.com/office/drawing/2014/main" val="1026575536"/>
                    </a:ext>
                  </a:extLst>
                </a:gridCol>
                <a:gridCol w="673418">
                  <a:extLst>
                    <a:ext uri="{9D8B030D-6E8A-4147-A177-3AD203B41FA5}">
                      <a16:colId xmlns:a16="http://schemas.microsoft.com/office/drawing/2014/main" val="3189219122"/>
                    </a:ext>
                  </a:extLst>
                </a:gridCol>
                <a:gridCol w="628968">
                  <a:extLst>
                    <a:ext uri="{9D8B030D-6E8A-4147-A177-3AD203B41FA5}">
                      <a16:colId xmlns:a16="http://schemas.microsoft.com/office/drawing/2014/main" val="1235327784"/>
                    </a:ext>
                  </a:extLst>
                </a:gridCol>
                <a:gridCol w="276543">
                  <a:extLst>
                    <a:ext uri="{9D8B030D-6E8A-4147-A177-3AD203B41FA5}">
                      <a16:colId xmlns:a16="http://schemas.microsoft.com/office/drawing/2014/main" val="3500738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-&gt;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예측값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[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876980"/>
                  </a:ext>
                </a:extLst>
              </a:tr>
            </a:tbl>
          </a:graphicData>
        </a:graphic>
      </p:graphicFrame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B3ED58E1-3723-BD8D-AB1B-FAC59CA0AA21}"/>
              </a:ext>
            </a:extLst>
          </p:cNvPr>
          <p:cNvSpPr txBox="1">
            <a:spLocks/>
          </p:cNvSpPr>
          <p:nvPr/>
        </p:nvSpPr>
        <p:spPr>
          <a:xfrm>
            <a:off x="84207" y="2689412"/>
            <a:ext cx="4428565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손실 함수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Focal Loss</a:t>
            </a: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73B41E4D-557F-39C4-25F3-5B5CA7CBFDB3}"/>
              </a:ext>
            </a:extLst>
          </p:cNvPr>
          <p:cNvSpPr txBox="1">
            <a:spLocks/>
          </p:cNvSpPr>
          <p:nvPr/>
        </p:nvSpPr>
        <p:spPr>
          <a:xfrm>
            <a:off x="84214" y="2122383"/>
            <a:ext cx="4156092" cy="34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 α = 0.1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Label Smoothing</a:t>
            </a:r>
          </a:p>
        </p:txBody>
      </p:sp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731597E2-062F-EEC8-9CD3-3FABA379C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150964"/>
              </p:ext>
            </p:extLst>
          </p:nvPr>
        </p:nvGraphicFramePr>
        <p:xfrm>
          <a:off x="4240306" y="2187270"/>
          <a:ext cx="47190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443">
                  <a:extLst>
                    <a:ext uri="{9D8B030D-6E8A-4147-A177-3AD203B41FA5}">
                      <a16:colId xmlns:a16="http://schemas.microsoft.com/office/drawing/2014/main" val="3136865231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3638756611"/>
                    </a:ext>
                  </a:extLst>
                </a:gridCol>
                <a:gridCol w="276543">
                  <a:extLst>
                    <a:ext uri="{9D8B030D-6E8A-4147-A177-3AD203B41FA5}">
                      <a16:colId xmlns:a16="http://schemas.microsoft.com/office/drawing/2014/main" val="162950445"/>
                    </a:ext>
                  </a:extLst>
                </a:gridCol>
                <a:gridCol w="673418">
                  <a:extLst>
                    <a:ext uri="{9D8B030D-6E8A-4147-A177-3AD203B41FA5}">
                      <a16:colId xmlns:a16="http://schemas.microsoft.com/office/drawing/2014/main" val="4159477056"/>
                    </a:ext>
                  </a:extLst>
                </a:gridCol>
                <a:gridCol w="673418">
                  <a:extLst>
                    <a:ext uri="{9D8B030D-6E8A-4147-A177-3AD203B41FA5}">
                      <a16:colId xmlns:a16="http://schemas.microsoft.com/office/drawing/2014/main" val="1026575536"/>
                    </a:ext>
                  </a:extLst>
                </a:gridCol>
                <a:gridCol w="673418">
                  <a:extLst>
                    <a:ext uri="{9D8B030D-6E8A-4147-A177-3AD203B41FA5}">
                      <a16:colId xmlns:a16="http://schemas.microsoft.com/office/drawing/2014/main" val="3189219122"/>
                    </a:ext>
                  </a:extLst>
                </a:gridCol>
                <a:gridCol w="628968">
                  <a:extLst>
                    <a:ext uri="{9D8B030D-6E8A-4147-A177-3AD203B41FA5}">
                      <a16:colId xmlns:a16="http://schemas.microsoft.com/office/drawing/2014/main" val="1235327784"/>
                    </a:ext>
                  </a:extLst>
                </a:gridCol>
                <a:gridCol w="276543">
                  <a:extLst>
                    <a:ext uri="{9D8B030D-6E8A-4147-A177-3AD203B41FA5}">
                      <a16:colId xmlns:a16="http://schemas.microsoft.com/office/drawing/2014/main" val="3500738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-&gt;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바뀐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예측값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[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0.025,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0.925,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0.025,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0.025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274547"/>
                  </a:ext>
                </a:extLst>
              </a:tr>
            </a:tbl>
          </a:graphicData>
        </a:graphic>
      </p:graphicFrame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5C666C3C-70EA-004D-C886-A68D4C4C4D15}"/>
              </a:ext>
            </a:extLst>
          </p:cNvPr>
          <p:cNvSpPr txBox="1">
            <a:spLocks/>
          </p:cNvSpPr>
          <p:nvPr/>
        </p:nvSpPr>
        <p:spPr>
          <a:xfrm>
            <a:off x="0" y="5985507"/>
            <a:ext cx="12192000" cy="552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] 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  <a:hlinkClick r:id="rId4"/>
              </a:rPr>
              <a:t>https://ratsgo.github.io/insight-notes/docs/interpretable/smoothing</a:t>
            </a:r>
            <a:endParaRPr kumimoji="1" lang="en-US" altLang="ko-KR" sz="1600" spc="-1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] https://gaussian37.github.io/dl-concept-focal_loss/</a:t>
            </a:r>
          </a:p>
        </p:txBody>
      </p: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F4D296FE-E494-0C4B-D723-E62AD3D2CF41}"/>
              </a:ext>
            </a:extLst>
          </p:cNvPr>
          <p:cNvSpPr txBox="1">
            <a:spLocks/>
          </p:cNvSpPr>
          <p:nvPr/>
        </p:nvSpPr>
        <p:spPr>
          <a:xfrm>
            <a:off x="84206" y="2995365"/>
            <a:ext cx="7505314" cy="312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불균형한 데이터셋의 비율을 고려한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Cross Entropy</a:t>
            </a:r>
          </a:p>
        </p:txBody>
      </p:sp>
      <p:pic>
        <p:nvPicPr>
          <p:cNvPr id="2052" name="Picture 4" descr="Drawing">
            <a:extLst>
              <a:ext uri="{FF2B5EF4-FFF2-40B4-BE49-F238E27FC236}">
                <a16:creationId xmlns:a16="http://schemas.microsoft.com/office/drawing/2014/main" id="{C70DB2E0-741B-8D79-4223-6D594571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44" y="1560330"/>
            <a:ext cx="7417456" cy="442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7CA155F9-4731-39C1-91B6-5697D6F98326}"/>
              </a:ext>
            </a:extLst>
          </p:cNvPr>
          <p:cNvSpPr txBox="1">
            <a:spLocks/>
          </p:cNvSpPr>
          <p:nvPr/>
        </p:nvSpPr>
        <p:spPr>
          <a:xfrm>
            <a:off x="84207" y="4133438"/>
            <a:ext cx="4640194" cy="159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⑹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Rotate, Flip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을 대다수의 팀이 사용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팀마다 적용한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차이가 심해서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이후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팀별로 소개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50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9" grpId="0"/>
      <p:bldP spid="9" grpId="1"/>
      <p:bldP spid="9" grpId="2"/>
      <p:bldP spid="11" grpId="0"/>
      <p:bldP spid="11" grpId="1"/>
      <p:bldP spid="12" grpId="0"/>
      <p:bldP spid="12" grpId="1"/>
      <p:bldP spid="12" grpId="2"/>
      <p:bldP spid="13" grpId="0"/>
      <p:bldP spid="13" grpId="1"/>
      <p:bldP spid="13" grpId="2"/>
      <p:bldP spid="19" grpId="0"/>
      <p:bldP spid="19" grpId="1"/>
      <p:bldP spid="19" grpId="2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13</a:t>
            </a:fld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FF8E-DD93-FC8F-87C3-8278F878006D}"/>
              </a:ext>
            </a:extLst>
          </p:cNvPr>
          <p:cNvSpPr txBox="1"/>
          <p:nvPr/>
        </p:nvSpPr>
        <p:spPr>
          <a:xfrm>
            <a:off x="84214" y="51571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등 모델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(0.92708)</a:t>
            </a:r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A4C101D6-1BE6-9488-3610-761D9DAA984C}"/>
              </a:ext>
            </a:extLst>
          </p:cNvPr>
          <p:cNvSpPr txBox="1">
            <a:spLocks/>
          </p:cNvSpPr>
          <p:nvPr/>
        </p:nvSpPr>
        <p:spPr>
          <a:xfrm>
            <a:off x="84213" y="885044"/>
            <a:ext cx="1200021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4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개의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Baseline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모델에 대한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Ensemble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B54ABC0-5439-A1EF-DC30-E4B5AADFB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22705"/>
              </p:ext>
            </p:extLst>
          </p:nvPr>
        </p:nvGraphicFramePr>
        <p:xfrm>
          <a:off x="84214" y="1254376"/>
          <a:ext cx="120002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646">
                  <a:extLst>
                    <a:ext uri="{9D8B030D-6E8A-4147-A177-3AD203B41FA5}">
                      <a16:colId xmlns:a16="http://schemas.microsoft.com/office/drawing/2014/main" val="815373157"/>
                    </a:ext>
                  </a:extLst>
                </a:gridCol>
                <a:gridCol w="1877970">
                  <a:extLst>
                    <a:ext uri="{9D8B030D-6E8A-4147-A177-3AD203B41FA5}">
                      <a16:colId xmlns:a16="http://schemas.microsoft.com/office/drawing/2014/main" val="2034583940"/>
                    </a:ext>
                  </a:extLst>
                </a:gridCol>
                <a:gridCol w="1390662">
                  <a:extLst>
                    <a:ext uri="{9D8B030D-6E8A-4147-A177-3AD203B41FA5}">
                      <a16:colId xmlns:a16="http://schemas.microsoft.com/office/drawing/2014/main" val="623852142"/>
                    </a:ext>
                  </a:extLst>
                </a:gridCol>
                <a:gridCol w="2702757">
                  <a:extLst>
                    <a:ext uri="{9D8B030D-6E8A-4147-A177-3AD203B41FA5}">
                      <a16:colId xmlns:a16="http://schemas.microsoft.com/office/drawing/2014/main" val="2062391802"/>
                    </a:ext>
                  </a:extLst>
                </a:gridCol>
                <a:gridCol w="1488602">
                  <a:extLst>
                    <a:ext uri="{9D8B030D-6E8A-4147-A177-3AD203B41FA5}">
                      <a16:colId xmlns:a16="http://schemas.microsoft.com/office/drawing/2014/main" val="2574248355"/>
                    </a:ext>
                  </a:extLst>
                </a:gridCol>
                <a:gridCol w="2712847">
                  <a:extLst>
                    <a:ext uri="{9D8B030D-6E8A-4147-A177-3AD203B41FA5}">
                      <a16:colId xmlns:a16="http://schemas.microsoft.com/office/drawing/2014/main" val="2157874318"/>
                    </a:ext>
                  </a:extLst>
                </a:gridCol>
                <a:gridCol w="850723">
                  <a:extLst>
                    <a:ext uri="{9D8B030D-6E8A-4147-A177-3AD203B41FA5}">
                      <a16:colId xmlns:a16="http://schemas.microsoft.com/office/drawing/2014/main" val="493229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차이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F1 Score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66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EfficientNet-B6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79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1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832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27932"/>
                  </a:ext>
                </a:extLst>
              </a:tr>
            </a:tbl>
          </a:graphicData>
        </a:graphic>
      </p:graphicFrame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A7D72513-F2B8-4415-5A90-34AD36C8EEA7}"/>
              </a:ext>
            </a:extLst>
          </p:cNvPr>
          <p:cNvSpPr txBox="1">
            <a:spLocks/>
          </p:cNvSpPr>
          <p:nvPr/>
        </p:nvSpPr>
        <p:spPr>
          <a:xfrm>
            <a:off x="84212" y="3763485"/>
            <a:ext cx="1200021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추이 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0B6C0FD0-C584-824F-1B60-9AA857F9F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817642"/>
              </p:ext>
            </p:extLst>
          </p:nvPr>
        </p:nvGraphicFramePr>
        <p:xfrm>
          <a:off x="84212" y="4132817"/>
          <a:ext cx="120235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300">
                  <a:extLst>
                    <a:ext uri="{9D8B030D-6E8A-4147-A177-3AD203B41FA5}">
                      <a16:colId xmlns:a16="http://schemas.microsoft.com/office/drawing/2014/main" val="815373157"/>
                    </a:ext>
                  </a:extLst>
                </a:gridCol>
                <a:gridCol w="9479736">
                  <a:extLst>
                    <a:ext uri="{9D8B030D-6E8A-4147-A177-3AD203B41FA5}">
                      <a16:colId xmlns:a16="http://schemas.microsoft.com/office/drawing/2014/main" val="2034583940"/>
                    </a:ext>
                  </a:extLst>
                </a:gridCol>
                <a:gridCol w="979540">
                  <a:extLst>
                    <a:ext uri="{9D8B030D-6E8A-4147-A177-3AD203B41FA5}">
                      <a16:colId xmlns:a16="http://schemas.microsoft.com/office/drawing/2014/main" val="493229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F1 Score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66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Baseline 1, Baseline 2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두 모델에 대해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Hard Ensemble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0.902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9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1,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Baseline 3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두 모델에 대해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Hard Ensemble (tile, carpet, zipper)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0.9099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71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2, Baseline 4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두 모델에 대해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Hard Ensemble (cable, grid,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metal_nut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pill, wood)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0.926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832328"/>
                  </a:ext>
                </a:extLst>
              </a:tr>
            </a:tbl>
          </a:graphicData>
        </a:graphic>
      </p:graphicFrame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05504849-1ABB-1D85-CAE4-63F451183655}"/>
              </a:ext>
            </a:extLst>
          </p:cNvPr>
          <p:cNvSpPr txBox="1">
            <a:spLocks/>
          </p:cNvSpPr>
          <p:nvPr/>
        </p:nvSpPr>
        <p:spPr>
          <a:xfrm>
            <a:off x="84214" y="6172863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] https://dacon.io/competitions/official/235894/overview/description</a:t>
            </a:r>
          </a:p>
        </p:txBody>
      </p:sp>
      <p:graphicFrame>
        <p:nvGraphicFramePr>
          <p:cNvPr id="6" name="표 21">
            <a:extLst>
              <a:ext uri="{FF2B5EF4-FFF2-40B4-BE49-F238E27FC236}">
                <a16:creationId xmlns:a16="http://schemas.microsoft.com/office/drawing/2014/main" id="{88DBFF85-AD1C-BCBD-0197-8450005CD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379094"/>
              </p:ext>
            </p:extLst>
          </p:nvPr>
        </p:nvGraphicFramePr>
        <p:xfrm>
          <a:off x="84211" y="1623706"/>
          <a:ext cx="120002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493">
                  <a:extLst>
                    <a:ext uri="{9D8B030D-6E8A-4147-A177-3AD203B41FA5}">
                      <a16:colId xmlns:a16="http://schemas.microsoft.com/office/drawing/2014/main" val="398627642"/>
                    </a:ext>
                  </a:extLst>
                </a:gridCol>
                <a:gridCol w="1883664">
                  <a:extLst>
                    <a:ext uri="{9D8B030D-6E8A-4147-A177-3AD203B41FA5}">
                      <a16:colId xmlns:a16="http://schemas.microsoft.com/office/drawing/2014/main" val="3223255501"/>
                    </a:ext>
                  </a:extLst>
                </a:gridCol>
                <a:gridCol w="1389884">
                  <a:extLst>
                    <a:ext uri="{9D8B030D-6E8A-4147-A177-3AD203B41FA5}">
                      <a16:colId xmlns:a16="http://schemas.microsoft.com/office/drawing/2014/main" val="4062399593"/>
                    </a:ext>
                  </a:extLst>
                </a:gridCol>
                <a:gridCol w="2697480">
                  <a:extLst>
                    <a:ext uri="{9D8B030D-6E8A-4147-A177-3AD203B41FA5}">
                      <a16:colId xmlns:a16="http://schemas.microsoft.com/office/drawing/2014/main" val="2688271279"/>
                    </a:ext>
                  </a:extLst>
                </a:gridCol>
                <a:gridCol w="4206244">
                  <a:extLst>
                    <a:ext uri="{9D8B030D-6E8A-4147-A177-3AD203B41FA5}">
                      <a16:colId xmlns:a16="http://schemas.microsoft.com/office/drawing/2014/main" val="1713064723"/>
                    </a:ext>
                  </a:extLst>
                </a:gridCol>
                <a:gridCol w="846440">
                  <a:extLst>
                    <a:ext uri="{9D8B030D-6E8A-4147-A177-3AD203B41FA5}">
                      <a16:colId xmlns:a16="http://schemas.microsoft.com/office/drawing/2014/main" val="170789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Baseline 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Ensemble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10-fold Ensemble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10-fold Ensemble, Rotate Aug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0.896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28441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BD2F77E-0CBC-69CC-2A48-35163F194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26211"/>
              </p:ext>
            </p:extLst>
          </p:nvPr>
        </p:nvGraphicFramePr>
        <p:xfrm>
          <a:off x="84211" y="1990513"/>
          <a:ext cx="12000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493">
                  <a:extLst>
                    <a:ext uri="{9D8B030D-6E8A-4147-A177-3AD203B41FA5}">
                      <a16:colId xmlns:a16="http://schemas.microsoft.com/office/drawing/2014/main" val="398627642"/>
                    </a:ext>
                  </a:extLst>
                </a:gridCol>
                <a:gridCol w="1883664">
                  <a:extLst>
                    <a:ext uri="{9D8B030D-6E8A-4147-A177-3AD203B41FA5}">
                      <a16:colId xmlns:a16="http://schemas.microsoft.com/office/drawing/2014/main" val="3223255501"/>
                    </a:ext>
                  </a:extLst>
                </a:gridCol>
                <a:gridCol w="1389888">
                  <a:extLst>
                    <a:ext uri="{9D8B030D-6E8A-4147-A177-3AD203B41FA5}">
                      <a16:colId xmlns:a16="http://schemas.microsoft.com/office/drawing/2014/main" val="4062399593"/>
                    </a:ext>
                  </a:extLst>
                </a:gridCol>
                <a:gridCol w="2697480">
                  <a:extLst>
                    <a:ext uri="{9D8B030D-6E8A-4147-A177-3AD203B41FA5}">
                      <a16:colId xmlns:a16="http://schemas.microsoft.com/office/drawing/2014/main" val="2688271279"/>
                    </a:ext>
                  </a:extLst>
                </a:gridCol>
                <a:gridCol w="1472184">
                  <a:extLst>
                    <a:ext uri="{9D8B030D-6E8A-4147-A177-3AD203B41FA5}">
                      <a16:colId xmlns:a16="http://schemas.microsoft.com/office/drawing/2014/main" val="1447995488"/>
                    </a:ext>
                  </a:extLst>
                </a:gridCol>
                <a:gridCol w="2734056">
                  <a:extLst>
                    <a:ext uri="{9D8B030D-6E8A-4147-A177-3AD203B41FA5}">
                      <a16:colId xmlns:a16="http://schemas.microsoft.com/office/drawing/2014/main" val="1713064723"/>
                    </a:ext>
                  </a:extLst>
                </a:gridCol>
                <a:gridCol w="846439">
                  <a:extLst>
                    <a:ext uri="{9D8B030D-6E8A-4147-A177-3AD203B41FA5}">
                      <a16:colId xmlns:a16="http://schemas.microsoft.com/office/drawing/2014/main" val="170789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Baseline 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Ensemble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Baseline1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에서 사용한 모델 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10-fold, arc Face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5-fold, arc Face, label smoothing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0.899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284410"/>
                  </a:ext>
                </a:extLst>
              </a:tr>
            </a:tbl>
          </a:graphicData>
        </a:graphic>
      </p:graphicFrame>
      <p:graphicFrame>
        <p:nvGraphicFramePr>
          <p:cNvPr id="23" name="표 21">
            <a:extLst>
              <a:ext uri="{FF2B5EF4-FFF2-40B4-BE49-F238E27FC236}">
                <a16:creationId xmlns:a16="http://schemas.microsoft.com/office/drawing/2014/main" id="{6171E2F5-BB6F-C805-D438-7AF91E2B1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2736"/>
              </p:ext>
            </p:extLst>
          </p:nvPr>
        </p:nvGraphicFramePr>
        <p:xfrm>
          <a:off x="84210" y="2361353"/>
          <a:ext cx="120002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494">
                  <a:extLst>
                    <a:ext uri="{9D8B030D-6E8A-4147-A177-3AD203B41FA5}">
                      <a16:colId xmlns:a16="http://schemas.microsoft.com/office/drawing/2014/main" val="398627642"/>
                    </a:ext>
                  </a:extLst>
                </a:gridCol>
                <a:gridCol w="1883664">
                  <a:extLst>
                    <a:ext uri="{9D8B030D-6E8A-4147-A177-3AD203B41FA5}">
                      <a16:colId xmlns:a16="http://schemas.microsoft.com/office/drawing/2014/main" val="3223255501"/>
                    </a:ext>
                  </a:extLst>
                </a:gridCol>
                <a:gridCol w="1389888">
                  <a:extLst>
                    <a:ext uri="{9D8B030D-6E8A-4147-A177-3AD203B41FA5}">
                      <a16:colId xmlns:a16="http://schemas.microsoft.com/office/drawing/2014/main" val="4062399593"/>
                    </a:ext>
                  </a:extLst>
                </a:gridCol>
                <a:gridCol w="6903720">
                  <a:extLst>
                    <a:ext uri="{9D8B030D-6E8A-4147-A177-3AD203B41FA5}">
                      <a16:colId xmlns:a16="http://schemas.microsoft.com/office/drawing/2014/main" val="2688271279"/>
                    </a:ext>
                  </a:extLst>
                </a:gridCol>
                <a:gridCol w="846439">
                  <a:extLst>
                    <a:ext uri="{9D8B030D-6E8A-4147-A177-3AD203B41FA5}">
                      <a16:colId xmlns:a16="http://schemas.microsoft.com/office/drawing/2014/main" val="170789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Baseline 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10-fold, label smoothing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0.894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284410"/>
                  </a:ext>
                </a:extLst>
              </a:tr>
            </a:tbl>
          </a:graphicData>
        </a:graphic>
      </p:graphicFrame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83A51977-5AEA-0767-A9F1-309C49E32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287678"/>
              </p:ext>
            </p:extLst>
          </p:nvPr>
        </p:nvGraphicFramePr>
        <p:xfrm>
          <a:off x="84209" y="2741625"/>
          <a:ext cx="120002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351">
                  <a:extLst>
                    <a:ext uri="{9D8B030D-6E8A-4147-A177-3AD203B41FA5}">
                      <a16:colId xmlns:a16="http://schemas.microsoft.com/office/drawing/2014/main" val="398627642"/>
                    </a:ext>
                  </a:extLst>
                </a:gridCol>
                <a:gridCol w="1892808">
                  <a:extLst>
                    <a:ext uri="{9D8B030D-6E8A-4147-A177-3AD203B41FA5}">
                      <a16:colId xmlns:a16="http://schemas.microsoft.com/office/drawing/2014/main" val="3223255501"/>
                    </a:ext>
                  </a:extLst>
                </a:gridCol>
                <a:gridCol w="1389888">
                  <a:extLst>
                    <a:ext uri="{9D8B030D-6E8A-4147-A177-3AD203B41FA5}">
                      <a16:colId xmlns:a16="http://schemas.microsoft.com/office/drawing/2014/main" val="4062399593"/>
                    </a:ext>
                  </a:extLst>
                </a:gridCol>
                <a:gridCol w="6912864">
                  <a:extLst>
                    <a:ext uri="{9D8B030D-6E8A-4147-A177-3AD203B41FA5}">
                      <a16:colId xmlns:a16="http://schemas.microsoft.com/office/drawing/2014/main" val="2688271279"/>
                    </a:ext>
                  </a:extLst>
                </a:gridCol>
                <a:gridCol w="837294">
                  <a:extLst>
                    <a:ext uri="{9D8B030D-6E8A-4147-A177-3AD203B41FA5}">
                      <a16:colId xmlns:a16="http://schemas.microsoft.com/office/drawing/2014/main" val="170789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Baseline 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one-class self-supervised learning, arc Face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284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8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14</a:t>
            </a:fld>
            <a:endParaRPr kumimoji="1" lang="x-none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C4FDF-77D3-98DD-FFEB-EDC5D9EA552F}"/>
              </a:ext>
            </a:extLst>
          </p:cNvPr>
          <p:cNvSpPr txBox="1"/>
          <p:nvPr/>
        </p:nvSpPr>
        <p:spPr>
          <a:xfrm>
            <a:off x="84213" y="479209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2</a:t>
            </a:r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등 모델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(0.91857)</a:t>
            </a: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32C1C4A-5F12-CEC9-FEFC-B2F54D3CD5EE}"/>
              </a:ext>
            </a:extLst>
          </p:cNvPr>
          <p:cNvSpPr txBox="1">
            <a:spLocks/>
          </p:cNvSpPr>
          <p:nvPr/>
        </p:nvSpPr>
        <p:spPr>
          <a:xfrm>
            <a:off x="84212" y="848539"/>
            <a:ext cx="12000211" cy="258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Soft Ensemble (5-fold)</a:t>
            </a: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EfficientNet-V2-L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모델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2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개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Class Weight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비율 조정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(Good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이 아닌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weight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의 경우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-&gt; × 5)</a:t>
            </a: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post-processing: Debiasing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Good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으로 예측한 결과값의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Confidence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70%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보다 작을 경우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-&gt;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가장 높은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Confidence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State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로 대체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=&gt; 0.07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성능 향상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적용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Rotate 45º, Rotate 90º, Flip, Transpose</a:t>
            </a: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666D5664-6924-C4FD-B6B9-3BDC77DEA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295680"/>
              </p:ext>
            </p:extLst>
          </p:nvPr>
        </p:nvGraphicFramePr>
        <p:xfrm>
          <a:off x="84212" y="3429000"/>
          <a:ext cx="1200021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444">
                  <a:extLst>
                    <a:ext uri="{9D8B030D-6E8A-4147-A177-3AD203B41FA5}">
                      <a16:colId xmlns:a16="http://schemas.microsoft.com/office/drawing/2014/main" val="815373157"/>
                    </a:ext>
                  </a:extLst>
                </a:gridCol>
                <a:gridCol w="6765544">
                  <a:extLst>
                    <a:ext uri="{9D8B030D-6E8A-4147-A177-3AD203B41FA5}">
                      <a16:colId xmlns:a16="http://schemas.microsoft.com/office/drawing/2014/main" val="2034583940"/>
                    </a:ext>
                  </a:extLst>
                </a:gridCol>
                <a:gridCol w="1341364">
                  <a:extLst>
                    <a:ext uri="{9D8B030D-6E8A-4147-A177-3AD203B41FA5}">
                      <a16:colId xmlns:a16="http://schemas.microsoft.com/office/drawing/2014/main" val="493229886"/>
                    </a:ext>
                  </a:extLst>
                </a:gridCol>
                <a:gridCol w="1191859">
                  <a:extLst>
                    <a:ext uri="{9D8B030D-6E8A-4147-A177-3AD203B41FA5}">
                      <a16:colId xmlns:a16="http://schemas.microsoft.com/office/drawing/2014/main" val="2033618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Private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66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Baseline 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EfficientNet-V2-L (ImagNet-21k)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0.9000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0.9026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9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Baseline 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EfficientNet-V2-L (ImageNet-1k), class weight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0.8971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0.8985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71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Ensemble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Baseline 1, 2 -&gt; Soft Ensemble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0.9116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0.9106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832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Ensemble (debiasing)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Ensemble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Debiasing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0.9177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0.9185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770520"/>
                  </a:ext>
                </a:extLst>
              </a:tr>
            </a:tbl>
          </a:graphicData>
        </a:graphic>
      </p:graphicFrame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52072F28-9BDB-F28D-05B0-9D2EAFE4D452}"/>
              </a:ext>
            </a:extLst>
          </p:cNvPr>
          <p:cNvSpPr txBox="1">
            <a:spLocks/>
          </p:cNvSpPr>
          <p:nvPr/>
        </p:nvSpPr>
        <p:spPr>
          <a:xfrm>
            <a:off x="84214" y="6173786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] https://dacon.io/competitions/official/235894/codeshare/4960?page=2&amp;dtype=recent</a:t>
            </a:r>
          </a:p>
        </p:txBody>
      </p:sp>
    </p:spTree>
    <p:extLst>
      <p:ext uri="{BB962C8B-B14F-4D97-AF65-F5344CB8AC3E}">
        <p14:creationId xmlns:p14="http://schemas.microsoft.com/office/powerpoint/2010/main" val="362624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15</a:t>
            </a:fld>
            <a:endParaRPr kumimoji="1" lang="x-none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C4FDF-77D3-98DD-FFEB-EDC5D9EA552F}"/>
              </a:ext>
            </a:extLst>
          </p:cNvPr>
          <p:cNvSpPr txBox="1"/>
          <p:nvPr/>
        </p:nvSpPr>
        <p:spPr>
          <a:xfrm>
            <a:off x="84213" y="479209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3</a:t>
            </a:r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등 모델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(0.90494)</a:t>
            </a: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32C1C4A-5F12-CEC9-FEFC-B2F54D3CD5EE}"/>
              </a:ext>
            </a:extLst>
          </p:cNvPr>
          <p:cNvSpPr txBox="1">
            <a:spLocks/>
          </p:cNvSpPr>
          <p:nvPr/>
        </p:nvSpPr>
        <p:spPr>
          <a:xfrm>
            <a:off x="84212" y="848540"/>
            <a:ext cx="1200021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Soft Ensemble (5-fold)</a:t>
            </a:r>
          </a:p>
        </p:txBody>
      </p: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52072F28-9BDB-F28D-05B0-9D2EAFE4D452}"/>
              </a:ext>
            </a:extLst>
          </p:cNvPr>
          <p:cNvSpPr txBox="1">
            <a:spLocks/>
          </p:cNvSpPr>
          <p:nvPr/>
        </p:nvSpPr>
        <p:spPr>
          <a:xfrm>
            <a:off x="84214" y="6173786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] https://dacon.io/competitions/official/235894/codeshare/4973?page=1&amp;dtype=recent</a:t>
            </a: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4FE5618B-C9D6-C24D-1C77-8A0F5BC4D220}"/>
              </a:ext>
            </a:extLst>
          </p:cNvPr>
          <p:cNvSpPr txBox="1">
            <a:spLocks/>
          </p:cNvSpPr>
          <p:nvPr/>
        </p:nvSpPr>
        <p:spPr>
          <a:xfrm>
            <a:off x="84211" y="1215768"/>
            <a:ext cx="12000211" cy="1088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Baseline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EfficientNet-B1, EfficientNet-B2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Label Smoothing (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Softmax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)</a:t>
            </a: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7925E8EE-8F15-3389-5E4E-ABE086C77FF2}"/>
              </a:ext>
            </a:extLst>
          </p:cNvPr>
          <p:cNvSpPr txBox="1">
            <a:spLocks/>
          </p:cNvSpPr>
          <p:nvPr/>
        </p:nvSpPr>
        <p:spPr>
          <a:xfrm>
            <a:off x="84210" y="2303929"/>
            <a:ext cx="12000211" cy="1125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Post-processing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각 제품 별로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Good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과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Bad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상태의 레이블 생성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전체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30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EfficientNet-B5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5-fold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로 위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30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개 레이블에 대해 학습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95695A82-A0FC-22FF-9FA9-31F9A92CCE61}"/>
              </a:ext>
            </a:extLst>
          </p:cNvPr>
          <p:cNvSpPr txBox="1">
            <a:spLocks/>
          </p:cNvSpPr>
          <p:nvPr/>
        </p:nvSpPr>
        <p:spPr>
          <a:xfrm>
            <a:off x="84209" y="3429001"/>
            <a:ext cx="12000211" cy="1125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-2 </a:t>
            </a:r>
            <a:r>
              <a:rPr kumimoji="1" lang="ko-KR" altLang="en-US" sz="1600" dirty="0" err="1">
                <a:latin typeface="나눔고딕" pitchFamily="2" charset="-127"/>
                <a:ea typeface="나눔고딕" pitchFamily="2" charset="-127"/>
              </a:rPr>
              <a:t>예측값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재조정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Bad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로 예측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: Confidence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가 가장 높은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State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로 분류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Good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으로 예측했지만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Softmax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값이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0.999999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보다 작을 경우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: Confidence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가 가장 높은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State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로 분류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(Debiasing)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BAF1C265-33E4-D9F2-F2EC-51D9DF1872AD}"/>
              </a:ext>
            </a:extLst>
          </p:cNvPr>
          <p:cNvSpPr txBox="1">
            <a:spLocks/>
          </p:cNvSpPr>
          <p:nvPr/>
        </p:nvSpPr>
        <p:spPr>
          <a:xfrm>
            <a:off x="84208" y="4539442"/>
            <a:ext cx="12000211" cy="1550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-3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특정 제품 추가 학습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capsule, pill, transistor, toothbrush, zipper: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추가 학습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(4-fold)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toothbrush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만 단일 모델로 예측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- zipper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는 모델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개로 추가 학습 후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기존 </a:t>
            </a:r>
            <a:r>
              <a:rPr kumimoji="1" lang="ko-KR" altLang="en-US" sz="1600" dirty="0" err="1">
                <a:latin typeface="나눔고딕" pitchFamily="2" charset="-127"/>
                <a:ea typeface="나눔고딕" pitchFamily="2" charset="-127"/>
              </a:rPr>
              <a:t>예측값과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Hard voting</a:t>
            </a:r>
          </a:p>
        </p:txBody>
      </p:sp>
    </p:spTree>
    <p:extLst>
      <p:ext uri="{BB962C8B-B14F-4D97-AF65-F5344CB8AC3E}">
        <p14:creationId xmlns:p14="http://schemas.microsoft.com/office/powerpoint/2010/main" val="216302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8" grpId="0"/>
      <p:bldP spid="8" grpId="1"/>
      <p:bldP spid="8" grpId="2"/>
      <p:bldP spid="12" grpId="0"/>
      <p:bldP spid="12" grpId="1"/>
      <p:bldP spid="12" grpId="2"/>
      <p:bldP spid="13" grpId="0"/>
      <p:bldP spid="13" grpId="1"/>
      <p:bldP spid="13" grpId="2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16</a:t>
            </a:fld>
            <a:endParaRPr kumimoji="1" lang="x-none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C4FDF-77D3-98DD-FFEB-EDC5D9EA552F}"/>
              </a:ext>
            </a:extLst>
          </p:cNvPr>
          <p:cNvSpPr txBox="1"/>
          <p:nvPr/>
        </p:nvSpPr>
        <p:spPr>
          <a:xfrm>
            <a:off x="84213" y="479209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3</a:t>
            </a:r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등 모델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(0.90494)</a:t>
            </a: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F1DE5F41-C016-2113-0E99-A46D49B54EF0}"/>
              </a:ext>
            </a:extLst>
          </p:cNvPr>
          <p:cNvSpPr txBox="1">
            <a:spLocks/>
          </p:cNvSpPr>
          <p:nvPr/>
        </p:nvSpPr>
        <p:spPr>
          <a:xfrm>
            <a:off x="84214" y="6173786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spc="-150" dirty="0">
                <a:latin typeface="HY견명조" panose="02030600000101010101" pitchFamily="18" charset="-127"/>
                <a:ea typeface="HY견명조" panose="02030600000101010101" pitchFamily="18" charset="-127"/>
              </a:rPr>
              <a:t>] https://dacon.io/competitions/official/235894/codeshare/4973?page=1&amp;dtype=recent</a:t>
            </a: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EFBA903C-F006-2678-4E2C-2C6DF9A5B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709205"/>
              </p:ext>
            </p:extLst>
          </p:nvPr>
        </p:nvGraphicFramePr>
        <p:xfrm>
          <a:off x="84214" y="848541"/>
          <a:ext cx="12023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300">
                  <a:extLst>
                    <a:ext uri="{9D8B030D-6E8A-4147-A177-3AD203B41FA5}">
                      <a16:colId xmlns:a16="http://schemas.microsoft.com/office/drawing/2014/main" val="815373157"/>
                    </a:ext>
                  </a:extLst>
                </a:gridCol>
                <a:gridCol w="9479736">
                  <a:extLst>
                    <a:ext uri="{9D8B030D-6E8A-4147-A177-3AD203B41FA5}">
                      <a16:colId xmlns:a16="http://schemas.microsoft.com/office/drawing/2014/main" val="2034583940"/>
                    </a:ext>
                  </a:extLst>
                </a:gridCol>
                <a:gridCol w="979540">
                  <a:extLst>
                    <a:ext uri="{9D8B030D-6E8A-4147-A177-3AD203B41FA5}">
                      <a16:colId xmlns:a16="http://schemas.microsoft.com/office/drawing/2014/main" val="493229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F1 Score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663924"/>
                  </a:ext>
                </a:extLst>
              </a:tr>
            </a:tbl>
          </a:graphicData>
        </a:graphic>
      </p:graphicFrame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45E39D4-5D31-9D88-2D9D-D1E403A7C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163688"/>
              </p:ext>
            </p:extLst>
          </p:nvPr>
        </p:nvGraphicFramePr>
        <p:xfrm>
          <a:off x="84214" y="1219381"/>
          <a:ext cx="12023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706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94823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979542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EfficientNet-B1. 5-fold Ensemble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0.8548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2E7A84C4-B424-7997-2FD2-DCAEB467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051765"/>
              </p:ext>
            </p:extLst>
          </p:nvPr>
        </p:nvGraphicFramePr>
        <p:xfrm>
          <a:off x="84212" y="1593133"/>
          <a:ext cx="12023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706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94823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979542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EfficientNet-B2 best loss 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개만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Ensemble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0.8577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99A26BB0-2C6B-BBB0-439E-730CC815F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158549"/>
              </p:ext>
            </p:extLst>
          </p:nvPr>
        </p:nvGraphicFramePr>
        <p:xfrm>
          <a:off x="84214" y="1963973"/>
          <a:ext cx="12023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706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94823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979542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1 + Good-Bad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후처리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0.8729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EE0AD4E3-9B7C-367D-A5CF-17B0F6ACE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326043"/>
              </p:ext>
            </p:extLst>
          </p:nvPr>
        </p:nvGraphicFramePr>
        <p:xfrm>
          <a:off x="84214" y="2339203"/>
          <a:ext cx="12023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706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94823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979542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2 + Hypothesis 3 + toothbrush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후처리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0.8990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E16786D6-27EE-CF8B-BF17-B5B78413F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322469"/>
              </p:ext>
            </p:extLst>
          </p:nvPr>
        </p:nvGraphicFramePr>
        <p:xfrm>
          <a:off x="84210" y="2712149"/>
          <a:ext cx="12023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706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94823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979542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4 + zipper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후처리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0.9016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C14D0079-2F3F-DE8F-46DE-0EF20311B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504678"/>
              </p:ext>
            </p:extLst>
          </p:nvPr>
        </p:nvGraphicFramePr>
        <p:xfrm>
          <a:off x="84214" y="3082989"/>
          <a:ext cx="12023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706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94823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979542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EfficientNet-B1. pill, zipper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추가 학습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0.8518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784581BB-8F65-5F78-F7A7-E6A2DF1AF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574017"/>
              </p:ext>
            </p:extLst>
          </p:nvPr>
        </p:nvGraphicFramePr>
        <p:xfrm>
          <a:off x="84214" y="3453829"/>
          <a:ext cx="12023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706">
                  <a:extLst>
                    <a:ext uri="{9D8B030D-6E8A-4147-A177-3AD203B41FA5}">
                      <a16:colId xmlns:a16="http://schemas.microsoft.com/office/drawing/2014/main" val="2794713257"/>
                    </a:ext>
                  </a:extLst>
                </a:gridCol>
                <a:gridCol w="9482328">
                  <a:extLst>
                    <a:ext uri="{9D8B030D-6E8A-4147-A177-3AD203B41FA5}">
                      <a16:colId xmlns:a16="http://schemas.microsoft.com/office/drawing/2014/main" val="3743644550"/>
                    </a:ext>
                  </a:extLst>
                </a:gridCol>
                <a:gridCol w="979542">
                  <a:extLst>
                    <a:ext uri="{9D8B030D-6E8A-4147-A177-3AD203B41FA5}">
                      <a16:colId xmlns:a16="http://schemas.microsoft.com/office/drawing/2014/main" val="355075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Hypothesis 5 + Hypothesis 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0.9087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20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0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4. </a:t>
            </a:r>
            <a:r>
              <a:rPr lang="ko-KR" altLang="en-US" dirty="0">
                <a:solidFill>
                  <a:srgbClr val="246DB4"/>
                </a:solidFill>
              </a:rPr>
              <a:t>고찰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17</a:t>
            </a:fld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FF8E-DD93-FC8F-87C3-8278F878006D}"/>
              </a:ext>
            </a:extLst>
          </p:cNvPr>
          <p:cNvSpPr txBox="1"/>
          <p:nvPr/>
        </p:nvSpPr>
        <p:spPr>
          <a:xfrm>
            <a:off x="0" y="542906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시간 낭비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CC64E6FE-1CB3-02EB-7C37-730ECED9D067}"/>
              </a:ext>
            </a:extLst>
          </p:cNvPr>
          <p:cNvSpPr txBox="1">
            <a:spLocks/>
          </p:cNvSpPr>
          <p:nvPr/>
        </p:nvSpPr>
        <p:spPr>
          <a:xfrm>
            <a:off x="84214" y="912239"/>
            <a:ext cx="12107786" cy="68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이미지 크기가 성능에 영향을 줄 것으로 판단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-&gt;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이미지 크기 별로 성능 확인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제품 분류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(Class)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별로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의 영향력이 다를 것으로 판단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-&gt; Class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별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영향력 조사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D4010-6287-C39B-F2F2-610ADABC24B3}"/>
              </a:ext>
            </a:extLst>
          </p:cNvPr>
          <p:cNvSpPr txBox="1"/>
          <p:nvPr/>
        </p:nvSpPr>
        <p:spPr>
          <a:xfrm>
            <a:off x="0" y="2221993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데이터 불균형 정도에 대한 간과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58E4277-F152-894E-DC85-3F1C3F25DA9F}"/>
              </a:ext>
            </a:extLst>
          </p:cNvPr>
          <p:cNvSpPr txBox="1">
            <a:spLocks/>
          </p:cNvSpPr>
          <p:nvPr/>
        </p:nvSpPr>
        <p:spPr>
          <a:xfrm>
            <a:off x="84214" y="2591325"/>
            <a:ext cx="12107786" cy="102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3-Stage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에서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Good, Bad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데이터 비율이 불균형한 정도의 영향력을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으로 쉽게 극복 가능할 것으로 판단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3-Stage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성능 부족을 코드 오류로 판단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3-Stage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성능 부족을 모델의 성능 부족으로 판단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68A3F-0DE7-DF4E-B5B0-BC41BB331457}"/>
              </a:ext>
            </a:extLst>
          </p:cNvPr>
          <p:cNvSpPr txBox="1"/>
          <p:nvPr/>
        </p:nvSpPr>
        <p:spPr>
          <a:xfrm>
            <a:off x="0" y="4603004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③ 경험 부족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E00B2520-178E-369C-1EF7-884544D85F8F}"/>
              </a:ext>
            </a:extLst>
          </p:cNvPr>
          <p:cNvSpPr txBox="1">
            <a:spLocks/>
          </p:cNvSpPr>
          <p:nvPr/>
        </p:nvSpPr>
        <p:spPr>
          <a:xfrm>
            <a:off x="84214" y="4972336"/>
            <a:ext cx="12107786" cy="123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Ensemble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을 후반에 시작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대다수의 팀들이 이미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Ensemble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사용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제품 분류 별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의 영향력이 실제로 달랐다는 점에서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post-processing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수행 필요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3-Stage, Ensemble, post-processing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등을 적용했을 경우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더 나았겠지만 지나치게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3-Stage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에 집착 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65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4" grpId="0"/>
      <p:bldP spid="14" grpId="1"/>
      <p:bldP spid="6" grpId="0"/>
      <p:bldP spid="6" grpId="1"/>
      <p:bldP spid="6" grpId="2"/>
      <p:bldP spid="7" grpId="0"/>
      <p:bldP spid="7" grpId="1"/>
      <p:bldP spid="7" grpId="2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A69F7-E4EB-124C-90F3-D33B91432755}"/>
              </a:ext>
            </a:extLst>
          </p:cNvPr>
          <p:cNvSpPr txBox="1">
            <a:spLocks/>
          </p:cNvSpPr>
          <p:nvPr/>
        </p:nvSpPr>
        <p:spPr>
          <a:xfrm>
            <a:off x="1524000" y="3162299"/>
            <a:ext cx="9144000" cy="5334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ctr"/>
            <a:r>
              <a:rPr kumimoji="1" lang="ko-KR" altLang="en-US" dirty="0">
                <a:solidFill>
                  <a:srgbClr val="246DB4"/>
                </a:solidFill>
              </a:rPr>
              <a:t>감사합니다</a:t>
            </a:r>
            <a:r>
              <a:rPr kumimoji="1" lang="en-US" altLang="ko-KR" dirty="0">
                <a:solidFill>
                  <a:srgbClr val="246DB4"/>
                </a:solidFill>
              </a:rPr>
              <a:t>.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17EFEA-CD60-47DA-B174-6F819878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9999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3. </a:t>
            </a:r>
            <a:r>
              <a:rPr lang="ko-KR" altLang="en-US" dirty="0">
                <a:solidFill>
                  <a:srgbClr val="246DB4"/>
                </a:solidFill>
              </a:rPr>
              <a:t>다른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19</a:t>
            </a:fld>
            <a:endParaRPr kumimoji="1" lang="x-none" altLang="en-US" dirty="0"/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DCD02B28-C1C2-155C-8198-620E90DB889F}"/>
              </a:ext>
            </a:extLst>
          </p:cNvPr>
          <p:cNvSpPr txBox="1">
            <a:spLocks/>
          </p:cNvSpPr>
          <p:nvPr/>
        </p:nvSpPr>
        <p:spPr>
          <a:xfrm>
            <a:off x="0" y="579091"/>
            <a:ext cx="12129247" cy="4521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3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등만 </a:t>
            </a:r>
            <a:r>
              <a:rPr kumimoji="1" lang="ko-KR" altLang="en-US" sz="1600" dirty="0" err="1">
                <a:latin typeface="나눔고딕" pitchFamily="2" charset="-127"/>
                <a:ea typeface="나눔고딕" pitchFamily="2" charset="-127"/>
              </a:rPr>
              <a:t>신경써서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하기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Ensemble(hard voting),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arcFace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Loss/Label Smoothing/One-class based self-supervised Learning, Post-processing(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아마도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?)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2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– Ensemble(soft voting), Loss Weighted, Post-processing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3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Ensemble(soft voting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후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softmax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average), 2-Stage, Post-processing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5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등부터는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(4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등이 </a:t>
            </a:r>
            <a:r>
              <a:rPr kumimoji="1" lang="ko-KR" altLang="en-US" sz="1600" dirty="0" err="1">
                <a:latin typeface="나눔고딕" pitchFamily="2" charset="-127"/>
                <a:ea typeface="나눔고딕" pitchFamily="2" charset="-127"/>
              </a:rPr>
              <a:t>런을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쳐서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...)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다 똑같아서 굳이 상세하게 설명할 필요 없음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5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Focal Loss(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★이건 설명해야 할 듯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?)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Labem Smoothing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7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Label Smoothing, Hierarchy Loss(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★이건 설명해야 할 수도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?)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8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9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Mixup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★이건 반드시 설명해야 됨 </a:t>
            </a:r>
            <a:r>
              <a:rPr kumimoji="1" lang="ko-KR" altLang="en-US" sz="1600" dirty="0" err="1">
                <a:latin typeface="나눔고딕" pitchFamily="2" charset="-127"/>
                <a:ea typeface="나눔고딕" pitchFamily="2" charset="-127"/>
              </a:rPr>
              <a:t>ㅇㅇ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11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Cutmix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★설명해야 할 수도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?)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12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 | 16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Label Smoothing,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Cutmix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| 46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  | 66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Loss Weighted | 68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Ensemble, Loss Weighted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Baseline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제공 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(0.6806) –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그냥 다른 모델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(resnetv2_101x1_bitm)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쓰긴 했던데 굳이 해야 되나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....</a:t>
            </a:r>
          </a:p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C560DE50-BC3B-B9F1-5324-661FDB203C13}"/>
              </a:ext>
            </a:extLst>
          </p:cNvPr>
          <p:cNvSpPr txBox="1">
            <a:spLocks/>
          </p:cNvSpPr>
          <p:nvPr/>
        </p:nvSpPr>
        <p:spPr>
          <a:xfrm>
            <a:off x="0" y="5097302"/>
            <a:ext cx="12129247" cy="162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팀 별로 모델이 다 다른데 설명해야 하나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???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EfficientNet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쓴 애들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- 1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3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7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8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9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11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12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16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46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66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68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(B1,2,3,4,5,6,7,V2-L,ns)</a:t>
            </a:r>
          </a:p>
          <a:p>
            <a:pPr marL="0" indent="0">
              <a:buNone/>
            </a:pP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ResNext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– 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|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RegNet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– 5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|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ConvNext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Large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7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| 12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Wide-Resnet50 |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mixnet_s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Swin_tiny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ko-KR" altLang="en-US" sz="1600" dirty="0" err="1">
                <a:latin typeface="나눔고딕" pitchFamily="2" charset="-127"/>
                <a:ea typeface="나눔고딕" pitchFamily="2" charset="-127"/>
              </a:rPr>
              <a:t>어쩌구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– 66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02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C80A07-0C3A-4DA1-8791-10B389DD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</a:t>
            </a:fld>
            <a:endParaRPr kumimoji="1" lang="x-none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267CA8D-2121-41B5-BDEB-60DB6AF8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217"/>
            <a:ext cx="10515600" cy="52327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r>
              <a:rPr lang="en-US" altLang="ko-KR" sz="1800" dirty="0">
                <a:ea typeface="SeoulHangang B" panose="02020603020101020101"/>
              </a:rPr>
              <a:t>1. </a:t>
            </a:r>
            <a:r>
              <a:rPr lang="ko-KR" altLang="en-US" sz="1800" dirty="0">
                <a:ea typeface="SeoulHangang B" panose="02020603020101020101"/>
              </a:rPr>
              <a:t>프로젝트 개요 및 데이터셋 분석</a:t>
            </a:r>
            <a:endParaRPr lang="en-US" altLang="ko-KR" sz="1800" dirty="0">
              <a:ea typeface="SeoulHangang B" panose="02020603020101020101"/>
            </a:endParaRPr>
          </a:p>
          <a:p>
            <a:pPr lvl="1"/>
            <a:endParaRPr lang="en-US" altLang="ko-KR" dirty="0">
              <a:ea typeface="SeoulHangang B" panose="02020603020101020101"/>
            </a:endParaRPr>
          </a:p>
          <a:p>
            <a:pPr marL="0" indent="0">
              <a:buNone/>
            </a:pPr>
            <a:r>
              <a:rPr lang="en-US" altLang="ko-KR" sz="1800" dirty="0">
                <a:ea typeface="SeoulHangang B" panose="02020603020101020101"/>
              </a:rPr>
              <a:t>2. </a:t>
            </a:r>
            <a:r>
              <a:rPr lang="ko-KR" altLang="en-US" sz="1800" dirty="0">
                <a:ea typeface="SeoulHangang B" panose="02020603020101020101"/>
              </a:rPr>
              <a:t>우리 팀의 방법</a:t>
            </a: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r>
              <a:rPr lang="en-US" altLang="ko-KR" sz="1800" dirty="0">
                <a:ea typeface="SeoulHangang B" panose="02020603020101020101"/>
              </a:rPr>
              <a:t>3. </a:t>
            </a:r>
            <a:r>
              <a:rPr lang="ko-KR" altLang="en-US" sz="1800" dirty="0">
                <a:ea typeface="SeoulHangang B" panose="02020603020101020101"/>
              </a:rPr>
              <a:t>다른 팀 방법</a:t>
            </a: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r>
              <a:rPr lang="en-US" altLang="ko-KR" sz="1800" dirty="0">
                <a:ea typeface="SeoulHangang B" panose="02020603020101020101"/>
              </a:rPr>
              <a:t>4. </a:t>
            </a:r>
            <a:r>
              <a:rPr lang="ko-KR" altLang="en-US" sz="1800" dirty="0">
                <a:ea typeface="SeoulHangang B" panose="02020603020101020101"/>
              </a:rPr>
              <a:t>고찰</a:t>
            </a: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endParaRPr lang="en-US" altLang="ko-KR" sz="1800" dirty="0">
              <a:ea typeface="SeoulHangang B" panose="02020603020101020101"/>
            </a:endParaRPr>
          </a:p>
          <a:p>
            <a:pPr marL="0" indent="0">
              <a:buNone/>
            </a:pPr>
            <a:r>
              <a:rPr lang="en-US" altLang="ko-KR" sz="1800" dirty="0">
                <a:ea typeface="SeoulHangang B" panose="02020603020101020101"/>
              </a:rPr>
              <a:t>5. Appendix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355E3820-65B2-4ED6-AC6D-EBD8DCED5A5F}"/>
              </a:ext>
            </a:extLst>
          </p:cNvPr>
          <p:cNvSpPr txBox="1">
            <a:spLocks/>
          </p:cNvSpPr>
          <p:nvPr/>
        </p:nvSpPr>
        <p:spPr>
          <a:xfrm>
            <a:off x="125505" y="0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246DB4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1983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20</a:t>
            </a:fld>
            <a:endParaRPr kumimoji="1" lang="x-none" altLang="en-US" dirty="0"/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CC64E6FE-1CB3-02EB-7C37-730ECED9D067}"/>
              </a:ext>
            </a:extLst>
          </p:cNvPr>
          <p:cNvSpPr txBox="1">
            <a:spLocks/>
          </p:cNvSpPr>
          <p:nvPr/>
        </p:nvSpPr>
        <p:spPr>
          <a:xfrm>
            <a:off x="84214" y="912238"/>
            <a:ext cx="12107786" cy="4529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★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이 효과를 보지 못했던 이유 추가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-&gt;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엄청 유사한 이미지인데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state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가 다른 이미지 보여주면서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augmentation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한계 설명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★ 모델들 중에서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ResNext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같은 거는 </a:t>
            </a:r>
            <a:r>
              <a:rPr kumimoji="1" lang="ko-KR" altLang="en-US" sz="1600" dirty="0" err="1">
                <a:latin typeface="나눔고딕" pitchFamily="2" charset="-127"/>
                <a:ea typeface="나눔고딕" pitchFamily="2" charset="-127"/>
              </a:rPr>
              <a:t>간단하게라도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설명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(Appendix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에 추가하는 쪽으로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?)</a:t>
            </a:r>
          </a:p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★★ 솔직히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Label smoothing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왜 쓰는지 모르겠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...</a:t>
            </a: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★★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1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등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-&gt; One-class self-supervised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설명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....</a:t>
            </a: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★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Cutmix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en-US" altLang="ko-KR" sz="1600" dirty="0" err="1">
                <a:latin typeface="나눔고딕" pitchFamily="2" charset="-127"/>
                <a:ea typeface="나눔고딕" pitchFamily="2" charset="-127"/>
              </a:rPr>
              <a:t>Mixup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은 도저히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....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발표양도 너무 </a:t>
            </a:r>
            <a:r>
              <a:rPr kumimoji="1" lang="ko-KR" altLang="en-US" sz="1600" dirty="0" err="1">
                <a:latin typeface="나눔고딕" pitchFamily="2" charset="-127"/>
                <a:ea typeface="나눔고딕" pitchFamily="2" charset="-127"/>
              </a:rPr>
              <a:t>많아지는거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같아서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...</a:t>
            </a: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★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Noise Student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도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....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시간이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242034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F1CE2-C6E5-47F4-1755-76F4EF52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8ECAC-168C-367E-17B3-DCD4C8948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F26458-2AAF-4334-13A2-CC057C17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5EE9-8119-4C94-BC6B-43600B840FD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64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22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4162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제품 분류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(Class) : 15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종류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제품 상태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(State) : 2~9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종류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제품 분류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제품 상태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(Class-State) : 88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종류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B207EA8C-A39D-9CCB-69F8-38D7E8481A96}"/>
              </a:ext>
            </a:extLst>
          </p:cNvPr>
          <p:cNvSpPr txBox="1">
            <a:spLocks/>
          </p:cNvSpPr>
          <p:nvPr/>
        </p:nvSpPr>
        <p:spPr>
          <a:xfrm>
            <a:off x="1" y="5984989"/>
            <a:ext cx="12191999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] https://dacon.io/competitions/official/235894/codeshare/4748?page=3&amp;dtype=recent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4D4FB1B2-CD52-AD17-83CB-EEFA4E447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3794"/>
              </p:ext>
            </p:extLst>
          </p:nvPr>
        </p:nvGraphicFramePr>
        <p:xfrm>
          <a:off x="304800" y="1762262"/>
          <a:ext cx="99242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118">
                  <a:extLst>
                    <a:ext uri="{9D8B030D-6E8A-4147-A177-3AD203B41FA5}">
                      <a16:colId xmlns:a16="http://schemas.microsoft.com/office/drawing/2014/main" val="647852282"/>
                    </a:ext>
                  </a:extLst>
                </a:gridCol>
                <a:gridCol w="1923826">
                  <a:extLst>
                    <a:ext uri="{9D8B030D-6E8A-4147-A177-3AD203B41FA5}">
                      <a16:colId xmlns:a16="http://schemas.microsoft.com/office/drawing/2014/main" val="3817894360"/>
                    </a:ext>
                  </a:extLst>
                </a:gridCol>
                <a:gridCol w="1923826">
                  <a:extLst>
                    <a:ext uri="{9D8B030D-6E8A-4147-A177-3AD203B41FA5}">
                      <a16:colId xmlns:a16="http://schemas.microsoft.com/office/drawing/2014/main" val="1832567095"/>
                    </a:ext>
                  </a:extLst>
                </a:gridCol>
                <a:gridCol w="1923826">
                  <a:extLst>
                    <a:ext uri="{9D8B030D-6E8A-4147-A177-3AD203B41FA5}">
                      <a16:colId xmlns:a16="http://schemas.microsoft.com/office/drawing/2014/main" val="3636272186"/>
                    </a:ext>
                  </a:extLst>
                </a:gridCol>
                <a:gridCol w="1923826">
                  <a:extLst>
                    <a:ext uri="{9D8B030D-6E8A-4147-A177-3AD203B41FA5}">
                      <a16:colId xmlns:a16="http://schemas.microsoft.com/office/drawing/2014/main" val="2246752296"/>
                    </a:ext>
                  </a:extLst>
                </a:gridCol>
                <a:gridCol w="1923826">
                  <a:extLst>
                    <a:ext uri="{9D8B030D-6E8A-4147-A177-3AD203B41FA5}">
                      <a16:colId xmlns:a16="http://schemas.microsoft.com/office/drawing/2014/main" val="120713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bottle : 4,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cable : 9,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capsule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carpet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grid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78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hazelnut : 5,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leather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metal_nut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: 5,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pill : 8,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screw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35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tile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toothbrush : 2,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transistor : 5,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wood : 6,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zipper : 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75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78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23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27409"/>
              </p:ext>
            </p:extLst>
          </p:nvPr>
        </p:nvGraphicFramePr>
        <p:xfrm>
          <a:off x="1" y="1324109"/>
          <a:ext cx="1215400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688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37080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37080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37080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37080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bottle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contamination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broken_small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broken_large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03714"/>
              </p:ext>
            </p:extLst>
          </p:nvPr>
        </p:nvGraphicFramePr>
        <p:xfrm>
          <a:off x="-1" y="3780811"/>
          <a:ext cx="1219199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534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899911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899910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899911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899911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899910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899911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capsule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crack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faulty_imprint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poke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squeeze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099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24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09428"/>
              </p:ext>
            </p:extLst>
          </p:nvPr>
        </p:nvGraphicFramePr>
        <p:xfrm>
          <a:off x="1" y="1324109"/>
          <a:ext cx="12192000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096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cable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bent_wire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cable_swap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cut_inner_insulation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04006"/>
              </p:ext>
            </p:extLst>
          </p:nvPr>
        </p:nvGraphicFramePr>
        <p:xfrm>
          <a:off x="0" y="3780811"/>
          <a:ext cx="12192001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1027173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32590406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6119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6940899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cut_outer_insulation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missing_cable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missing_wire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poke_insulation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combined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385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25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36956"/>
              </p:ext>
            </p:extLst>
          </p:nvPr>
        </p:nvGraphicFramePr>
        <p:xfrm>
          <a:off x="0" y="1321619"/>
          <a:ext cx="12178456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706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13791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13791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carpet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metal_contamination</a:t>
                      </a:r>
                      <a:endParaRPr lang="ko-KR" altLang="en-US" sz="180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thread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0643E286-494E-C909-120C-3DCC83A11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289278"/>
              </p:ext>
            </p:extLst>
          </p:nvPr>
        </p:nvGraphicFramePr>
        <p:xfrm>
          <a:off x="0" y="3778321"/>
          <a:ext cx="12178253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499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1462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14625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14626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14626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14625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14626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broken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glue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metal_contamination</a:t>
                      </a:r>
                      <a:endParaRPr lang="ko-KR" altLang="en-US" sz="180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thread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867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26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45402"/>
              </p:ext>
            </p:extLst>
          </p:nvPr>
        </p:nvGraphicFramePr>
        <p:xfrm>
          <a:off x="1" y="1324109"/>
          <a:ext cx="12191997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132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265973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265973">
                  <a:extLst>
                    <a:ext uri="{9D8B030D-6E8A-4147-A177-3AD203B41FA5}">
                      <a16:colId xmlns:a16="http://schemas.microsoft.com/office/drawing/2014/main" val="177080160"/>
                    </a:ext>
                  </a:extLst>
                </a:gridCol>
                <a:gridCol w="2265973">
                  <a:extLst>
                    <a:ext uri="{9D8B030D-6E8A-4147-A177-3AD203B41FA5}">
                      <a16:colId xmlns:a16="http://schemas.microsoft.com/office/drawing/2014/main" val="2353108036"/>
                    </a:ext>
                  </a:extLst>
                </a:gridCol>
                <a:gridCol w="2265973">
                  <a:extLst>
                    <a:ext uri="{9D8B030D-6E8A-4147-A177-3AD203B41FA5}">
                      <a16:colId xmlns:a16="http://schemas.microsoft.com/office/drawing/2014/main" val="1943108277"/>
                    </a:ext>
                  </a:extLst>
                </a:gridCol>
                <a:gridCol w="2265973">
                  <a:extLst>
                    <a:ext uri="{9D8B030D-6E8A-4147-A177-3AD203B41FA5}">
                      <a16:colId xmlns:a16="http://schemas.microsoft.com/office/drawing/2014/main" val="203944958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hazelnut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crack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069272"/>
              </p:ext>
            </p:extLst>
          </p:nvPr>
        </p:nvGraphicFramePr>
        <p:xfrm>
          <a:off x="0" y="3780811"/>
          <a:ext cx="12191999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8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0553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05535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05536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05536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05535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05536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leather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fold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glue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poke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66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27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540100"/>
              </p:ext>
            </p:extLst>
          </p:nvPr>
        </p:nvGraphicFramePr>
        <p:xfrm>
          <a:off x="2" y="1324109"/>
          <a:ext cx="1219199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78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243353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177080160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2353108036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1943108277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203944958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metal</a:t>
                      </a:r>
                      <a:r>
                        <a:rPr lang="en-US" altLang="ko-KR" sz="1800" b="0" kern="1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_nut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flip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67193"/>
              </p:ext>
            </p:extLst>
          </p:nvPr>
        </p:nvGraphicFramePr>
        <p:xfrm>
          <a:off x="0" y="3780811"/>
          <a:ext cx="12192000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388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16268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16268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screw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pc="-15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manipulated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_front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scratch_head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scratch_neck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thread_side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 err="1"/>
                        <a:t>thread_top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924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28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01284"/>
              </p:ext>
            </p:extLst>
          </p:nvPr>
        </p:nvGraphicFramePr>
        <p:xfrm>
          <a:off x="1" y="1324109"/>
          <a:ext cx="12184979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7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pill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contamination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crack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3FDAB49C-5142-FC6D-4155-02DFC3900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24891"/>
              </p:ext>
            </p:extLst>
          </p:nvPr>
        </p:nvGraphicFramePr>
        <p:xfrm>
          <a:off x="1" y="3780811"/>
          <a:ext cx="12184979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7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64476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pill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faulty_imprint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pill_type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combined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958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29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10192"/>
              </p:ext>
            </p:extLst>
          </p:nvPr>
        </p:nvGraphicFramePr>
        <p:xfrm>
          <a:off x="0" y="1321619"/>
          <a:ext cx="12178456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706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13791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13791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13792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crack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glue_strip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gray_stroke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oil</a:t>
                      </a:r>
                      <a:endParaRPr lang="ko-KR" altLang="en-US" sz="180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rough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0643E286-494E-C909-120C-3DCC83A11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371174"/>
              </p:ext>
            </p:extLst>
          </p:nvPr>
        </p:nvGraphicFramePr>
        <p:xfrm>
          <a:off x="690282" y="3778321"/>
          <a:ext cx="9574305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199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3971553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3971553">
                  <a:extLst>
                    <a:ext uri="{9D8B030D-6E8A-4147-A177-3AD203B41FA5}">
                      <a16:colId xmlns:a16="http://schemas.microsoft.com/office/drawing/2014/main" val="554835743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toothbrush</a:t>
                      </a:r>
                      <a:endParaRPr lang="ko-KR" altLang="en-US" sz="1800" b="0" kern="1200" spc="3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defective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1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1. </a:t>
            </a:r>
            <a:r>
              <a:rPr lang="ko-KR" altLang="en-US" dirty="0">
                <a:solidFill>
                  <a:srgbClr val="246DB4"/>
                </a:solidFill>
              </a:rPr>
              <a:t>프로젝트 개요 및 데이터셋 분석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</a:t>
            </a:fld>
            <a:endParaRPr kumimoji="1" lang="x-none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2A435-62CE-1F22-AFC1-DF64A7F167EB}"/>
              </a:ext>
            </a:extLst>
          </p:cNvPr>
          <p:cNvSpPr txBox="1"/>
          <p:nvPr/>
        </p:nvSpPr>
        <p:spPr>
          <a:xfrm>
            <a:off x="0" y="577830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① 프로젝트 개요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pic>
        <p:nvPicPr>
          <p:cNvPr id="4" name="그림 3" descr="카메라렌즈이(가) 표시된 사진&#10;&#10;자동 생성된 설명">
            <a:extLst>
              <a:ext uri="{FF2B5EF4-FFF2-40B4-BE49-F238E27FC236}">
                <a16:creationId xmlns:a16="http://schemas.microsoft.com/office/drawing/2014/main" id="{0DD772CB-A10C-8B9B-CCEC-BE38CB92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45" y="2438481"/>
            <a:ext cx="2092448" cy="2092448"/>
          </a:xfrm>
          <a:prstGeom prst="rect">
            <a:avLst/>
          </a:prstGeom>
        </p:spPr>
      </p:pic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2C8DE83F-B18B-C50D-B800-2688DA0CFB5A}"/>
              </a:ext>
            </a:extLst>
          </p:cNvPr>
          <p:cNvSpPr txBox="1">
            <a:spLocks/>
          </p:cNvSpPr>
          <p:nvPr/>
        </p:nvSpPr>
        <p:spPr>
          <a:xfrm>
            <a:off x="1130362" y="4530929"/>
            <a:ext cx="1568014" cy="336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bottle-good</a:t>
            </a: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642A53B5-68C0-3E5C-7077-CA033CEDFC37}"/>
              </a:ext>
            </a:extLst>
          </p:cNvPr>
          <p:cNvSpPr txBox="1">
            <a:spLocks/>
          </p:cNvSpPr>
          <p:nvPr/>
        </p:nvSpPr>
        <p:spPr>
          <a:xfrm>
            <a:off x="3485026" y="4530929"/>
            <a:ext cx="2743199" cy="336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bottle-</a:t>
            </a:r>
            <a:r>
              <a:rPr kumimoji="1" lang="en-US" altLang="ko-KR" sz="16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broken_large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6" name="그림 5" descr="전자기기, 카메라렌즈이(가) 표시된 사진&#10;&#10;자동 생성된 설명">
            <a:extLst>
              <a:ext uri="{FF2B5EF4-FFF2-40B4-BE49-F238E27FC236}">
                <a16:creationId xmlns:a16="http://schemas.microsoft.com/office/drawing/2014/main" id="{C6C15163-C3D2-106B-F31A-4D42904B9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057" y="2378187"/>
            <a:ext cx="2091600" cy="20916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D38F0A0-08E4-BF5A-2D86-A11EFB1A5C80}"/>
              </a:ext>
            </a:extLst>
          </p:cNvPr>
          <p:cNvSpPr/>
          <p:nvPr/>
        </p:nvSpPr>
        <p:spPr>
          <a:xfrm>
            <a:off x="4058766" y="2592772"/>
            <a:ext cx="797859" cy="7261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C36B27F-3A34-29CD-56F3-288EEECC7477}"/>
              </a:ext>
            </a:extLst>
          </p:cNvPr>
          <p:cNvSpPr/>
          <p:nvPr/>
        </p:nvSpPr>
        <p:spPr>
          <a:xfrm>
            <a:off x="4005936" y="3613364"/>
            <a:ext cx="797859" cy="7261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id="{0D0F42FB-3A6E-C49C-5A88-0117445D6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979" y="2247905"/>
            <a:ext cx="2091600" cy="2091600"/>
          </a:xfrm>
          <a:prstGeom prst="rect">
            <a:avLst/>
          </a:prstGeom>
        </p:spPr>
      </p:pic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D1E02896-64B5-B336-6916-595DDF1C4088}"/>
              </a:ext>
            </a:extLst>
          </p:cNvPr>
          <p:cNvSpPr txBox="1">
            <a:spLocks/>
          </p:cNvSpPr>
          <p:nvPr/>
        </p:nvSpPr>
        <p:spPr>
          <a:xfrm>
            <a:off x="6680771" y="4476021"/>
            <a:ext cx="2626833" cy="336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transistor-good</a:t>
            </a:r>
          </a:p>
        </p:txBody>
      </p:sp>
      <p:pic>
        <p:nvPicPr>
          <p:cNvPr id="17" name="그림 16" descr="실내이(가) 표시된 사진&#10;&#10;자동 생성된 설명">
            <a:extLst>
              <a:ext uri="{FF2B5EF4-FFF2-40B4-BE49-F238E27FC236}">
                <a16:creationId xmlns:a16="http://schemas.microsoft.com/office/drawing/2014/main" id="{4A1AC470-4A3C-10CD-39B9-A0388F3CA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3147" y="2273113"/>
            <a:ext cx="2091600" cy="2091600"/>
          </a:xfrm>
          <a:prstGeom prst="rect">
            <a:avLst/>
          </a:prstGeom>
        </p:spPr>
      </p:pic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3BBFDBBF-9D9C-326E-F9A6-6F751DD21919}"/>
              </a:ext>
            </a:extLst>
          </p:cNvPr>
          <p:cNvSpPr txBox="1">
            <a:spLocks/>
          </p:cNvSpPr>
          <p:nvPr/>
        </p:nvSpPr>
        <p:spPr>
          <a:xfrm>
            <a:off x="8959239" y="4528492"/>
            <a:ext cx="2626833" cy="336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transistor-</a:t>
            </a:r>
            <a:r>
              <a:rPr kumimoji="1" lang="en-US" altLang="ko-KR" sz="16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cut_lead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57BB0B-2526-90AD-A61C-06B7CA4A5B61}"/>
              </a:ext>
            </a:extLst>
          </p:cNvPr>
          <p:cNvSpPr/>
          <p:nvPr/>
        </p:nvSpPr>
        <p:spPr>
          <a:xfrm>
            <a:off x="10066531" y="3355623"/>
            <a:ext cx="797859" cy="7261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1">
            <a:extLst>
              <a:ext uri="{FF2B5EF4-FFF2-40B4-BE49-F238E27FC236}">
                <a16:creationId xmlns:a16="http://schemas.microsoft.com/office/drawing/2014/main" id="{B994DED2-05CA-0833-1273-0566898C71F6}"/>
              </a:ext>
            </a:extLst>
          </p:cNvPr>
          <p:cNvSpPr txBox="1">
            <a:spLocks/>
          </p:cNvSpPr>
          <p:nvPr/>
        </p:nvSpPr>
        <p:spPr>
          <a:xfrm>
            <a:off x="-13925" y="947162"/>
            <a:ext cx="9476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이미지 입력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-&gt;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제품 분류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(Class),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제품 상태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(State)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예측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내용 개체 틀 1">
            <a:extLst>
              <a:ext uri="{FF2B5EF4-FFF2-40B4-BE49-F238E27FC236}">
                <a16:creationId xmlns:a16="http://schemas.microsoft.com/office/drawing/2014/main" id="{D38840D9-626B-C238-2CA2-63851F2989D4}"/>
              </a:ext>
            </a:extLst>
          </p:cNvPr>
          <p:cNvSpPr txBox="1">
            <a:spLocks/>
          </p:cNvSpPr>
          <p:nvPr/>
        </p:nvSpPr>
        <p:spPr>
          <a:xfrm>
            <a:off x="796005" y="5249503"/>
            <a:ext cx="9476650" cy="924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제품 분류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(Class)-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제품 상태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(State) -&gt;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88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개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Label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에 대한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Image Classification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                                         (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평가지표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F1 Score)</a:t>
            </a:r>
          </a:p>
        </p:txBody>
      </p:sp>
      <p:sp>
        <p:nvSpPr>
          <p:cNvPr id="32" name="내용 개체 틀 1">
            <a:extLst>
              <a:ext uri="{FF2B5EF4-FFF2-40B4-BE49-F238E27FC236}">
                <a16:creationId xmlns:a16="http://schemas.microsoft.com/office/drawing/2014/main" id="{4B9C6780-141B-ECE8-DFA2-1C28F85B94B2}"/>
              </a:ext>
            </a:extLst>
          </p:cNvPr>
          <p:cNvSpPr txBox="1">
            <a:spLocks/>
          </p:cNvSpPr>
          <p:nvPr/>
        </p:nvSpPr>
        <p:spPr>
          <a:xfrm>
            <a:off x="400" y="6184148"/>
            <a:ext cx="9712449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] https://dacon.io/competitions/official/235894/data</a:t>
            </a:r>
          </a:p>
        </p:txBody>
      </p:sp>
    </p:spTree>
    <p:extLst>
      <p:ext uri="{BB962C8B-B14F-4D97-AF65-F5344CB8AC3E}">
        <p14:creationId xmlns:p14="http://schemas.microsoft.com/office/powerpoint/2010/main" val="325152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30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70613"/>
              </p:ext>
            </p:extLst>
          </p:nvPr>
        </p:nvGraphicFramePr>
        <p:xfrm>
          <a:off x="2" y="1324109"/>
          <a:ext cx="1219199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785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243353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177080160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2353108036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1943108277"/>
                    </a:ext>
                  </a:extLst>
                </a:gridCol>
                <a:gridCol w="2259715">
                  <a:extLst>
                    <a:ext uri="{9D8B030D-6E8A-4147-A177-3AD203B41FA5}">
                      <a16:colId xmlns:a16="http://schemas.microsoft.com/office/drawing/2014/main" val="203944958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transistor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bent_lead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cut_lead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damaged_case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misplaced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38" name="표 36">
            <a:extLst>
              <a:ext uri="{FF2B5EF4-FFF2-40B4-BE49-F238E27FC236}">
                <a16:creationId xmlns:a16="http://schemas.microsoft.com/office/drawing/2014/main" id="{AF6A88DE-3198-033D-D08F-8375C252D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882454"/>
              </p:ext>
            </p:extLst>
          </p:nvPr>
        </p:nvGraphicFramePr>
        <p:xfrm>
          <a:off x="0" y="3780811"/>
          <a:ext cx="12192000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388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1916268">
                  <a:extLst>
                    <a:ext uri="{9D8B030D-6E8A-4147-A177-3AD203B41FA5}">
                      <a16:colId xmlns:a16="http://schemas.microsoft.com/office/drawing/2014/main" val="2847014473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1265084670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4291345637"/>
                    </a:ext>
                  </a:extLst>
                </a:gridCol>
                <a:gridCol w="1916268">
                  <a:extLst>
                    <a:ext uri="{9D8B030D-6E8A-4147-A177-3AD203B41FA5}">
                      <a16:colId xmlns:a16="http://schemas.microsoft.com/office/drawing/2014/main" val="4288493953"/>
                    </a:ext>
                  </a:extLst>
                </a:gridCol>
                <a:gridCol w="1916269">
                  <a:extLst>
                    <a:ext uri="{9D8B030D-6E8A-4147-A177-3AD203B41FA5}">
                      <a16:colId xmlns:a16="http://schemas.microsoft.com/office/drawing/2014/main" val="1899062937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wood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liquid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dirty="0"/>
                        <a:t>combined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70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31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제품 상태 별 이미지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9F22E23D-E821-6F94-B98A-03A58083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0765"/>
              </p:ext>
            </p:extLst>
          </p:nvPr>
        </p:nvGraphicFramePr>
        <p:xfrm>
          <a:off x="1" y="1324109"/>
          <a:ext cx="1219199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882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zipper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broken_teeth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fabric_border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fabric_interior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3FDAB49C-5142-FC6D-4155-02DFC3900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37877"/>
              </p:ext>
            </p:extLst>
          </p:nvPr>
        </p:nvGraphicFramePr>
        <p:xfrm>
          <a:off x="1" y="3780811"/>
          <a:ext cx="12191998" cy="2456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882">
                  <a:extLst>
                    <a:ext uri="{9D8B030D-6E8A-4147-A177-3AD203B41FA5}">
                      <a16:colId xmlns:a16="http://schemas.microsoft.com/office/drawing/2014/main" val="116808845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2621856803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121088946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3255344080"/>
                    </a:ext>
                  </a:extLst>
                </a:gridCol>
                <a:gridCol w="2846029">
                  <a:extLst>
                    <a:ext uri="{9D8B030D-6E8A-4147-A177-3AD203B41FA5}">
                      <a16:colId xmlns:a16="http://schemas.microsoft.com/office/drawing/2014/main" val="4162704044"/>
                    </a:ext>
                  </a:extLst>
                </a:gridCol>
              </a:tblGrid>
              <a:tr h="2089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zipper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406131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rough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split_teeth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squeezed_teeth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combined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2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354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32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Good, Bad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비율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6B1228-FF0E-911B-8127-0BD71B5EBC4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" y="1306684"/>
            <a:ext cx="4539600" cy="2606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2C520D-40BB-D72D-735E-94AD52BAA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06684"/>
            <a:ext cx="4540181" cy="2606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04CEC34-08F1-8CE3-0686-2E441BE4D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932511"/>
            <a:ext cx="4540181" cy="2606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08C5162-0F3F-878B-A4B2-B3E237FDB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913084"/>
            <a:ext cx="4540181" cy="26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0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33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Good, Bad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비율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F736DA-50BD-5503-1700-9EFFE6FEE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21619"/>
            <a:ext cx="4552723" cy="261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A61132-58FF-6766-A524-3097CBD9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1619"/>
            <a:ext cx="4552723" cy="261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9C7669-174D-95FF-C668-CCFEC4657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935219"/>
            <a:ext cx="4552723" cy="261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D136B7-9BA1-9772-0D7E-C6B81904B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35219"/>
            <a:ext cx="4544100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5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34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Good, Bad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비율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9E9AE-07DE-9588-2166-1C8F0138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1619"/>
            <a:ext cx="4552723" cy="261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6ABB9B-3B99-31A5-E554-ED69D625E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25426"/>
            <a:ext cx="4552723" cy="261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02852E-271B-94F9-6DD6-C082E223D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935219"/>
            <a:ext cx="4552723" cy="261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E90FFC-0985-22E9-1AED-E5E2193D5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7" y="3942833"/>
            <a:ext cx="4522966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71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35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① 데이터셋 비율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9CEE56D-CA36-41CB-A39C-9EB678B99E48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219199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⑸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Good, Bad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비율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21AF41-A412-9B21-2D4B-A916B977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1619"/>
            <a:ext cx="4552723" cy="261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C6849-61E3-A176-ECF4-05CBDE4CA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21619"/>
            <a:ext cx="4552723" cy="261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1EB652-E691-BAAF-634E-AEC161E79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935219"/>
            <a:ext cx="4552723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8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</a:t>
            </a:r>
            <a:r>
              <a:rPr lang="en-US" altLang="ko-KR" dirty="0">
                <a:solidFill>
                  <a:srgbClr val="246DB4"/>
                </a:solidFill>
              </a:rPr>
              <a:t>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36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Augmentation</a:t>
            </a:r>
          </a:p>
        </p:txBody>
      </p:sp>
      <p:pic>
        <p:nvPicPr>
          <p:cNvPr id="5" name="그림 4" descr="얇게썬이(가) 표시된 사진&#10;&#10;자동 생성된 설명">
            <a:extLst>
              <a:ext uri="{FF2B5EF4-FFF2-40B4-BE49-F238E27FC236}">
                <a16:creationId xmlns:a16="http://schemas.microsoft.com/office/drawing/2014/main" id="{0C5A1254-1CD4-F1D8-F901-B8099FC4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89" y="970813"/>
            <a:ext cx="1969448" cy="2114661"/>
          </a:xfrm>
          <a:prstGeom prst="rect">
            <a:avLst/>
          </a:prstGeom>
        </p:spPr>
      </p:pic>
      <p:pic>
        <p:nvPicPr>
          <p:cNvPr id="7" name="그림 6" descr="플레이트, 식탁용기구, 접시, 얇게썬이(가) 표시된 사진&#10;&#10;자동 생성된 설명">
            <a:extLst>
              <a:ext uri="{FF2B5EF4-FFF2-40B4-BE49-F238E27FC236}">
                <a16:creationId xmlns:a16="http://schemas.microsoft.com/office/drawing/2014/main" id="{3A3EF478-13BB-B7E9-A4AA-51BF32F04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464" y="970813"/>
            <a:ext cx="1968087" cy="2113200"/>
          </a:xfrm>
          <a:prstGeom prst="rect">
            <a:avLst/>
          </a:prstGeom>
        </p:spPr>
      </p:pic>
      <p:pic>
        <p:nvPicPr>
          <p:cNvPr id="9" name="그림 8" descr="얇게썬이(가) 표시된 사진&#10;&#10;자동 생성된 설명">
            <a:extLst>
              <a:ext uri="{FF2B5EF4-FFF2-40B4-BE49-F238E27FC236}">
                <a16:creationId xmlns:a16="http://schemas.microsoft.com/office/drawing/2014/main" id="{0B74E65C-0267-1CA6-E6F9-282FC87CA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378" y="964384"/>
            <a:ext cx="1968087" cy="2113200"/>
          </a:xfrm>
          <a:prstGeom prst="rect">
            <a:avLst/>
          </a:prstGeom>
        </p:spPr>
      </p:pic>
      <p:pic>
        <p:nvPicPr>
          <p:cNvPr id="13" name="그림 12" descr="플레이트, 식탁용기구, 얇게썬, 접시이(가) 표시된 사진&#10;&#10;자동 생성된 설명">
            <a:extLst>
              <a:ext uri="{FF2B5EF4-FFF2-40B4-BE49-F238E27FC236}">
                <a16:creationId xmlns:a16="http://schemas.microsoft.com/office/drawing/2014/main" id="{00FE477C-6396-BA49-D123-7C07911DF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292" y="972274"/>
            <a:ext cx="1968087" cy="2113200"/>
          </a:xfrm>
          <a:prstGeom prst="rect">
            <a:avLst/>
          </a:prstGeom>
        </p:spPr>
      </p:pic>
      <p:pic>
        <p:nvPicPr>
          <p:cNvPr id="15" name="그림 14" descr="도넛형, 초콜릿, 과일, 다른이(가) 표시된 사진&#10;&#10;자동 생성된 설명">
            <a:extLst>
              <a:ext uri="{FF2B5EF4-FFF2-40B4-BE49-F238E27FC236}">
                <a16:creationId xmlns:a16="http://schemas.microsoft.com/office/drawing/2014/main" id="{667D1A00-DA80-C0C3-F3FC-53E4E24DF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189" y="3573032"/>
            <a:ext cx="1968087" cy="2113200"/>
          </a:xfrm>
          <a:prstGeom prst="rect">
            <a:avLst/>
          </a:prstGeom>
        </p:spPr>
      </p:pic>
      <p:pic>
        <p:nvPicPr>
          <p:cNvPr id="17" name="그림 16" descr="도넛형, 초콜릿, 과일, 다른이(가) 표시된 사진&#10;&#10;자동 생성된 설명">
            <a:extLst>
              <a:ext uri="{FF2B5EF4-FFF2-40B4-BE49-F238E27FC236}">
                <a16:creationId xmlns:a16="http://schemas.microsoft.com/office/drawing/2014/main" id="{E4FDA7B9-54C6-8E2B-C30F-5347936E2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464" y="3573186"/>
            <a:ext cx="1968087" cy="2113200"/>
          </a:xfrm>
          <a:prstGeom prst="rect">
            <a:avLst/>
          </a:prstGeom>
        </p:spPr>
      </p:pic>
      <p:pic>
        <p:nvPicPr>
          <p:cNvPr id="19" name="그림 18" descr="과일, 초콜릿, 얇게썬, 다른이(가) 표시된 사진&#10;&#10;자동 생성된 설명">
            <a:extLst>
              <a:ext uri="{FF2B5EF4-FFF2-40B4-BE49-F238E27FC236}">
                <a16:creationId xmlns:a16="http://schemas.microsoft.com/office/drawing/2014/main" id="{F0FB64D6-E578-B929-BA0A-900A063EB6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378" y="3569527"/>
            <a:ext cx="1968087" cy="2113200"/>
          </a:xfrm>
          <a:prstGeom prst="rect">
            <a:avLst/>
          </a:prstGeom>
        </p:spPr>
      </p:pic>
      <p:pic>
        <p:nvPicPr>
          <p:cNvPr id="21" name="그림 20" descr="도넛형, 과일, 초콜릿, 다른이(가) 표시된 사진&#10;&#10;자동 생성된 설명">
            <a:extLst>
              <a:ext uri="{FF2B5EF4-FFF2-40B4-BE49-F238E27FC236}">
                <a16:creationId xmlns:a16="http://schemas.microsoft.com/office/drawing/2014/main" id="{1A09C175-694D-02B2-694E-BA7C508D3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7291" y="3573186"/>
            <a:ext cx="1968087" cy="2113200"/>
          </a:xfrm>
          <a:prstGeom prst="rect">
            <a:avLst/>
          </a:prstGeom>
        </p:spPr>
      </p:pic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C6D80584-D7C9-1FA9-E571-D9B3F2F49A71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815787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Flip</a:t>
            </a:r>
          </a:p>
        </p:txBody>
      </p:sp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12D0A7AB-AD55-F2B8-C7A1-1B062C008990}"/>
              </a:ext>
            </a:extLst>
          </p:cNvPr>
          <p:cNvSpPr txBox="1">
            <a:spLocks/>
          </p:cNvSpPr>
          <p:nvPr/>
        </p:nvSpPr>
        <p:spPr>
          <a:xfrm>
            <a:off x="0" y="3208060"/>
            <a:ext cx="1887260" cy="365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Crop and Resize</a:t>
            </a:r>
          </a:p>
        </p:txBody>
      </p:sp>
    </p:spTree>
    <p:extLst>
      <p:ext uri="{BB962C8B-B14F-4D97-AF65-F5344CB8AC3E}">
        <p14:creationId xmlns:p14="http://schemas.microsoft.com/office/powerpoint/2010/main" val="927021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</a:t>
            </a:r>
            <a:r>
              <a:rPr lang="en-US" altLang="ko-KR" dirty="0">
                <a:solidFill>
                  <a:srgbClr val="246DB4"/>
                </a:solidFill>
              </a:rPr>
              <a:t>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37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Augmentation</a:t>
            </a:r>
          </a:p>
        </p:txBody>
      </p:sp>
      <p:pic>
        <p:nvPicPr>
          <p:cNvPr id="5" name="그림 4" descr="얇게썬이(가) 표시된 사진&#10;&#10;자동 생성된 설명">
            <a:extLst>
              <a:ext uri="{FF2B5EF4-FFF2-40B4-BE49-F238E27FC236}">
                <a16:creationId xmlns:a16="http://schemas.microsoft.com/office/drawing/2014/main" id="{0C5A1254-1CD4-F1D8-F901-B8099FC4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2" y="1321619"/>
            <a:ext cx="1969448" cy="2114661"/>
          </a:xfrm>
          <a:prstGeom prst="rect">
            <a:avLst/>
          </a:prstGeom>
        </p:spPr>
      </p:pic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C6D80584-D7C9-1FA9-E571-D9B3F2F49A71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66475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Random</a:t>
            </a:r>
          </a:p>
        </p:txBody>
      </p:sp>
      <p:pic>
        <p:nvPicPr>
          <p:cNvPr id="27" name="그림 26" descr="얇게썬이(가) 표시된 사진&#10;&#10;자동 생성된 설명">
            <a:extLst>
              <a:ext uri="{FF2B5EF4-FFF2-40B4-BE49-F238E27FC236}">
                <a16:creationId xmlns:a16="http://schemas.microsoft.com/office/drawing/2014/main" id="{F80378C3-799A-CBC7-BB6E-5C7F9C928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947" y="1323080"/>
            <a:ext cx="1968087" cy="2113200"/>
          </a:xfrm>
          <a:prstGeom prst="rect">
            <a:avLst/>
          </a:prstGeom>
        </p:spPr>
      </p:pic>
      <p:pic>
        <p:nvPicPr>
          <p:cNvPr id="29" name="그림 28" descr="얇게썬이(가) 표시된 사진&#10;&#10;자동 생성된 설명">
            <a:extLst>
              <a:ext uri="{FF2B5EF4-FFF2-40B4-BE49-F238E27FC236}">
                <a16:creationId xmlns:a16="http://schemas.microsoft.com/office/drawing/2014/main" id="{892FF15D-1A87-FB3B-8626-16D3351F8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43" y="1323831"/>
            <a:ext cx="1968087" cy="21132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CD02841-2048-5AFA-9721-2BA7074E7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939" y="1323831"/>
            <a:ext cx="1968087" cy="2113200"/>
          </a:xfrm>
          <a:prstGeom prst="rect">
            <a:avLst/>
          </a:prstGeom>
        </p:spPr>
      </p:pic>
      <p:pic>
        <p:nvPicPr>
          <p:cNvPr id="33" name="그림 32" descr="과일, 얇게썬이(가) 표시된 사진&#10;&#10;자동 생성된 설명">
            <a:extLst>
              <a:ext uri="{FF2B5EF4-FFF2-40B4-BE49-F238E27FC236}">
                <a16:creationId xmlns:a16="http://schemas.microsoft.com/office/drawing/2014/main" id="{6FE560F2-1511-0B43-3740-128D6218D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22" y="4025705"/>
            <a:ext cx="1968087" cy="2113200"/>
          </a:xfrm>
          <a:prstGeom prst="rect">
            <a:avLst/>
          </a:prstGeom>
        </p:spPr>
      </p:pic>
      <p:pic>
        <p:nvPicPr>
          <p:cNvPr id="35" name="그림 34" descr="플레이트, 얇게썬이(가) 표시된 사진&#10;&#10;자동 생성된 설명">
            <a:extLst>
              <a:ext uri="{FF2B5EF4-FFF2-40B4-BE49-F238E27FC236}">
                <a16:creationId xmlns:a16="http://schemas.microsoft.com/office/drawing/2014/main" id="{38C1CF22-16D1-F338-1695-24C3A39F7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215" y="4025705"/>
            <a:ext cx="1968087" cy="2113200"/>
          </a:xfrm>
          <a:prstGeom prst="rect">
            <a:avLst/>
          </a:prstGeom>
        </p:spPr>
      </p:pic>
      <p:pic>
        <p:nvPicPr>
          <p:cNvPr id="37" name="그림 36" descr="플레이트, 얇게썬이(가) 표시된 사진&#10;&#10;자동 생성된 설명">
            <a:extLst>
              <a:ext uri="{FF2B5EF4-FFF2-40B4-BE49-F238E27FC236}">
                <a16:creationId xmlns:a16="http://schemas.microsoft.com/office/drawing/2014/main" id="{A9FB5262-F159-C7B8-3D2C-9F97D17199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3947" y="4025705"/>
            <a:ext cx="1968087" cy="2113200"/>
          </a:xfrm>
          <a:prstGeom prst="rect">
            <a:avLst/>
          </a:prstGeom>
        </p:spPr>
      </p:pic>
      <p:pic>
        <p:nvPicPr>
          <p:cNvPr id="39" name="그림 38" descr="얇게썬이(가) 표시된 사진&#10;&#10;자동 생성된 설명">
            <a:extLst>
              <a:ext uri="{FF2B5EF4-FFF2-40B4-BE49-F238E27FC236}">
                <a16:creationId xmlns:a16="http://schemas.microsoft.com/office/drawing/2014/main" id="{B37F8A32-3F40-32FE-2B25-8A2A418655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443" y="4025705"/>
            <a:ext cx="1968087" cy="2113200"/>
          </a:xfrm>
          <a:prstGeom prst="rect">
            <a:avLst/>
          </a:prstGeom>
        </p:spPr>
      </p:pic>
      <p:pic>
        <p:nvPicPr>
          <p:cNvPr id="41" name="그림 40" descr="과일, 얇게썬이(가) 표시된 사진&#10;&#10;자동 생성된 설명">
            <a:extLst>
              <a:ext uri="{FF2B5EF4-FFF2-40B4-BE49-F238E27FC236}">
                <a16:creationId xmlns:a16="http://schemas.microsoft.com/office/drawing/2014/main" id="{70193C59-93C2-6BF5-C628-6615E21705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4938" y="4025705"/>
            <a:ext cx="1968087" cy="2113200"/>
          </a:xfrm>
          <a:prstGeom prst="rect">
            <a:avLst/>
          </a:prstGeom>
        </p:spPr>
      </p:pic>
      <p:pic>
        <p:nvPicPr>
          <p:cNvPr id="43" name="그림 42" descr="얇게썬이(가) 표시된 사진&#10;&#10;자동 생성된 설명">
            <a:extLst>
              <a:ext uri="{FF2B5EF4-FFF2-40B4-BE49-F238E27FC236}">
                <a16:creationId xmlns:a16="http://schemas.microsoft.com/office/drawing/2014/main" id="{79A4D138-D12C-1215-EEAB-0EAC72FF9A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9215" y="1323080"/>
            <a:ext cx="1968087" cy="21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45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</a:t>
            </a:r>
            <a:r>
              <a:rPr lang="en-US" altLang="ko-KR" dirty="0">
                <a:solidFill>
                  <a:srgbClr val="246DB4"/>
                </a:solidFill>
              </a:rPr>
              <a:t>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38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②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Augmentation</a:t>
            </a:r>
          </a:p>
        </p:txBody>
      </p:sp>
      <p:pic>
        <p:nvPicPr>
          <p:cNvPr id="5" name="그림 4" descr="얇게썬이(가) 표시된 사진&#10;&#10;자동 생성된 설명">
            <a:extLst>
              <a:ext uri="{FF2B5EF4-FFF2-40B4-BE49-F238E27FC236}">
                <a16:creationId xmlns:a16="http://schemas.microsoft.com/office/drawing/2014/main" id="{0C5A1254-1CD4-F1D8-F901-B8099FC4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59" y="1181303"/>
            <a:ext cx="1969448" cy="2114661"/>
          </a:xfrm>
          <a:prstGeom prst="rect">
            <a:avLst/>
          </a:prstGeom>
        </p:spPr>
      </p:pic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C6D80584-D7C9-1FA9-E571-D9B3F2F49A71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166475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⑷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Texture</a:t>
            </a:r>
          </a:p>
        </p:txBody>
      </p:sp>
      <p:pic>
        <p:nvPicPr>
          <p:cNvPr id="4" name="그림 3" descr="도넛형, 얇게썬이(가) 표시된 사진&#10;&#10;자동 생성된 설명">
            <a:extLst>
              <a:ext uri="{FF2B5EF4-FFF2-40B4-BE49-F238E27FC236}">
                <a16:creationId xmlns:a16="http://schemas.microsoft.com/office/drawing/2014/main" id="{D19812DB-8DFF-D352-304C-567928A27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45" y="3707234"/>
            <a:ext cx="1968087" cy="2113200"/>
          </a:xfrm>
          <a:prstGeom prst="rect">
            <a:avLst/>
          </a:prstGeom>
        </p:spPr>
      </p:pic>
      <p:pic>
        <p:nvPicPr>
          <p:cNvPr id="7" name="그림 6" descr="얇게썬이(가) 표시된 사진&#10;&#10;자동 생성된 설명">
            <a:extLst>
              <a:ext uri="{FF2B5EF4-FFF2-40B4-BE49-F238E27FC236}">
                <a16:creationId xmlns:a16="http://schemas.microsoft.com/office/drawing/2014/main" id="{95510DDE-7710-84F0-3581-70762C69D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055" y="3707234"/>
            <a:ext cx="1968087" cy="2113200"/>
          </a:xfrm>
          <a:prstGeom prst="rect">
            <a:avLst/>
          </a:prstGeom>
        </p:spPr>
      </p:pic>
      <p:pic>
        <p:nvPicPr>
          <p:cNvPr id="9" name="그림 8" descr="얇게썬이(가) 표시된 사진&#10;&#10;자동 생성된 설명">
            <a:extLst>
              <a:ext uri="{FF2B5EF4-FFF2-40B4-BE49-F238E27FC236}">
                <a16:creationId xmlns:a16="http://schemas.microsoft.com/office/drawing/2014/main" id="{8C9D18F1-34AB-3173-0148-53CE3DFBB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049" y="3707234"/>
            <a:ext cx="1968087" cy="2113200"/>
          </a:xfrm>
          <a:prstGeom prst="rect">
            <a:avLst/>
          </a:prstGeom>
        </p:spPr>
      </p:pic>
      <p:pic>
        <p:nvPicPr>
          <p:cNvPr id="12" name="그림 11" descr="플레이트, 파란색, 식탁용기구, 접시이(가) 표시된 사진&#10;&#10;자동 생성된 설명">
            <a:extLst>
              <a:ext uri="{FF2B5EF4-FFF2-40B4-BE49-F238E27FC236}">
                <a16:creationId xmlns:a16="http://schemas.microsoft.com/office/drawing/2014/main" id="{88055D72-CC9E-D938-044E-C3C1742CE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3707234"/>
            <a:ext cx="1968087" cy="2113200"/>
          </a:xfrm>
          <a:prstGeom prst="rect">
            <a:avLst/>
          </a:prstGeom>
        </p:spPr>
      </p:pic>
      <p:pic>
        <p:nvPicPr>
          <p:cNvPr id="14" name="그림 13" descr="도넛형, 얇게썬이(가) 표시된 사진&#10;&#10;자동 생성된 설명">
            <a:extLst>
              <a:ext uri="{FF2B5EF4-FFF2-40B4-BE49-F238E27FC236}">
                <a16:creationId xmlns:a16="http://schemas.microsoft.com/office/drawing/2014/main" id="{E968D52E-E78D-F3D6-508B-7F0FBA48CD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53" y="3707234"/>
            <a:ext cx="1968087" cy="2113200"/>
          </a:xfrm>
          <a:prstGeom prst="rect">
            <a:avLst/>
          </a:prstGeom>
        </p:spPr>
      </p:pic>
      <p:pic>
        <p:nvPicPr>
          <p:cNvPr id="30" name="그림 29" descr="음식, 얇게썬이(가) 표시된 사진&#10;&#10;자동 생성된 설명">
            <a:extLst>
              <a:ext uri="{FF2B5EF4-FFF2-40B4-BE49-F238E27FC236}">
                <a16:creationId xmlns:a16="http://schemas.microsoft.com/office/drawing/2014/main" id="{643C0811-2CF2-79F2-6C24-5E874A755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870" y="1182764"/>
            <a:ext cx="1968087" cy="2113200"/>
          </a:xfrm>
          <a:prstGeom prst="rect">
            <a:avLst/>
          </a:prstGeom>
        </p:spPr>
      </p:pic>
      <p:pic>
        <p:nvPicPr>
          <p:cNvPr id="34" name="그림 33" descr="과일, 얇게썬이(가) 표시된 사진&#10;&#10;자동 생성된 설명">
            <a:extLst>
              <a:ext uri="{FF2B5EF4-FFF2-40B4-BE49-F238E27FC236}">
                <a16:creationId xmlns:a16="http://schemas.microsoft.com/office/drawing/2014/main" id="{45EB9E18-F670-A359-AA90-5A903773E7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6495" y="1182764"/>
            <a:ext cx="1968087" cy="21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29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5. </a:t>
            </a:r>
            <a:r>
              <a:rPr lang="en-US" altLang="ko-KR" dirty="0">
                <a:solidFill>
                  <a:srgbClr val="246DB4"/>
                </a:solidFill>
              </a:rPr>
              <a:t>Appendix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39</a:t>
            </a:fld>
            <a:endParaRPr kumimoji="1" lang="x-none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204D-CE77-4F10-9583-025FF501B96B}"/>
              </a:ext>
            </a:extLst>
          </p:cNvPr>
          <p:cNvSpPr txBox="1"/>
          <p:nvPr/>
        </p:nvSpPr>
        <p:spPr>
          <a:xfrm>
            <a:off x="1" y="58716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③ 추가 시도 기법</a:t>
            </a:r>
            <a:endParaRPr kumimoji="1"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C6D80584-D7C9-1FA9-E571-D9B3F2F49A71}"/>
              </a:ext>
            </a:extLst>
          </p:cNvPr>
          <p:cNvSpPr txBox="1">
            <a:spLocks/>
          </p:cNvSpPr>
          <p:nvPr/>
        </p:nvSpPr>
        <p:spPr>
          <a:xfrm>
            <a:off x="1" y="956493"/>
            <a:ext cx="5782234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⑴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Category Center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AB423E-DB91-2CD3-CD5C-2E9816ECA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1" y="1368707"/>
            <a:ext cx="2753109" cy="2333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A698-F142-3D04-90B4-92032F5B6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331" y="1368707"/>
            <a:ext cx="2715004" cy="23530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024DE5-8EF8-B3A8-E7FC-BC077B793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606" y="1321619"/>
            <a:ext cx="2791215" cy="2457793"/>
          </a:xfrm>
          <a:prstGeom prst="rect">
            <a:avLst/>
          </a:prstGeom>
        </p:spPr>
      </p:pic>
      <p:sp>
        <p:nvSpPr>
          <p:cNvPr id="18" name="내용 개체 틀 1">
            <a:extLst>
              <a:ext uri="{FF2B5EF4-FFF2-40B4-BE49-F238E27FC236}">
                <a16:creationId xmlns:a16="http://schemas.microsoft.com/office/drawing/2014/main" id="{AC808260-7A4F-A06A-526D-B696C5487FB8}"/>
              </a:ext>
            </a:extLst>
          </p:cNvPr>
          <p:cNvSpPr txBox="1">
            <a:spLocks/>
          </p:cNvSpPr>
          <p:nvPr/>
        </p:nvSpPr>
        <p:spPr>
          <a:xfrm>
            <a:off x="1067365" y="3838907"/>
            <a:ext cx="1381999" cy="556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균일한 데이터셋</a:t>
            </a:r>
            <a:endParaRPr kumimoji="1"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 algn="ctr">
              <a:buNone/>
            </a:pPr>
            <a:r>
              <a:rPr kumimoji="1"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(SVM)</a:t>
            </a:r>
          </a:p>
        </p:txBody>
      </p: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156EFB1C-5A8B-9519-58E2-6E627CD11409}"/>
              </a:ext>
            </a:extLst>
          </p:cNvPr>
          <p:cNvSpPr txBox="1">
            <a:spLocks/>
          </p:cNvSpPr>
          <p:nvPr/>
        </p:nvSpPr>
        <p:spPr>
          <a:xfrm>
            <a:off x="4589931" y="3838908"/>
            <a:ext cx="1622612" cy="55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불균일한 데이터셋</a:t>
            </a:r>
            <a:endParaRPr kumimoji="1"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 algn="ctr">
              <a:buNone/>
            </a:pPr>
            <a:r>
              <a:rPr kumimoji="1"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(SVM)</a:t>
            </a:r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EF9822F2-49FC-3634-A60C-F97E9483AB3A}"/>
              </a:ext>
            </a:extLst>
          </p:cNvPr>
          <p:cNvSpPr txBox="1">
            <a:spLocks/>
          </p:cNvSpPr>
          <p:nvPr/>
        </p:nvSpPr>
        <p:spPr>
          <a:xfrm>
            <a:off x="8656212" y="3838908"/>
            <a:ext cx="1765645" cy="55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불균일한 데이터셋</a:t>
            </a:r>
            <a:endParaRPr kumimoji="1"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 algn="ctr">
              <a:buNone/>
            </a:pPr>
            <a:r>
              <a:rPr kumimoji="1"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(Category Center)</a:t>
            </a:r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93847382-111E-D0F7-D2D2-62684A7141B1}"/>
              </a:ext>
            </a:extLst>
          </p:cNvPr>
          <p:cNvSpPr txBox="1">
            <a:spLocks/>
          </p:cNvSpPr>
          <p:nvPr/>
        </p:nvSpPr>
        <p:spPr>
          <a:xfrm>
            <a:off x="1" y="5790161"/>
            <a:ext cx="12191999" cy="56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] Y. Zhang, L. Shuai, Y. Ren, H. Chen, Image Classification with Category Centers in Class Imbalance Situation, 2018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32F2D592-FF19-D1F4-620B-F405782832ED}"/>
              </a:ext>
            </a:extLst>
          </p:cNvPr>
          <p:cNvSpPr txBox="1">
            <a:spLocks/>
          </p:cNvSpPr>
          <p:nvPr/>
        </p:nvSpPr>
        <p:spPr>
          <a:xfrm>
            <a:off x="188259" y="4503255"/>
            <a:ext cx="10945905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-&gt;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Bad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 데이터와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Good 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데이터가 너무 유사해서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동일한 분포가 출력 </a:t>
            </a:r>
            <a:endParaRPr kumimoji="1"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A5703FE1-9656-4D8E-281C-208CF5E7DFDC}"/>
              </a:ext>
            </a:extLst>
          </p:cNvPr>
          <p:cNvSpPr txBox="1">
            <a:spLocks/>
          </p:cNvSpPr>
          <p:nvPr/>
        </p:nvSpPr>
        <p:spPr>
          <a:xfrm>
            <a:off x="152401" y="4882113"/>
            <a:ext cx="5782234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⑵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Focal Loss -&gt; 0.5687 (Default: 0.6298)</a:t>
            </a:r>
          </a:p>
        </p:txBody>
      </p:sp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205FC931-5509-3DC4-EF98-CB5E2BAE8044}"/>
              </a:ext>
            </a:extLst>
          </p:cNvPr>
          <p:cNvSpPr txBox="1">
            <a:spLocks/>
          </p:cNvSpPr>
          <p:nvPr/>
        </p:nvSpPr>
        <p:spPr>
          <a:xfrm>
            <a:off x="152401" y="5336137"/>
            <a:ext cx="5782234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나눔고딕" pitchFamily="2" charset="-127"/>
                <a:ea typeface="나눔고딕" pitchFamily="2" charset="-127"/>
              </a:rPr>
              <a:t>⑶ </a:t>
            </a:r>
            <a:r>
              <a:rPr kumimoji="1" lang="en-US" altLang="ko-KR" sz="1600" dirty="0">
                <a:latin typeface="나눔고딕" pitchFamily="2" charset="-127"/>
                <a:ea typeface="나눔고딕" pitchFamily="2" charset="-127"/>
              </a:rPr>
              <a:t>Imbalanced Dataset Sampler -&gt; 0.5695 (Default: 0.6298)</a:t>
            </a:r>
          </a:p>
        </p:txBody>
      </p:sp>
    </p:spTree>
    <p:extLst>
      <p:ext uri="{BB962C8B-B14F-4D97-AF65-F5344CB8AC3E}">
        <p14:creationId xmlns:p14="http://schemas.microsoft.com/office/powerpoint/2010/main" val="140572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1. </a:t>
            </a:r>
            <a:r>
              <a:rPr lang="ko-KR" altLang="en-US" dirty="0">
                <a:solidFill>
                  <a:srgbClr val="246DB4"/>
                </a:solidFill>
              </a:rPr>
              <a:t>프로젝트 개요 및 데이터셋 분석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4</a:t>
            </a:fld>
            <a:endParaRPr kumimoji="1" lang="x-none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2A435-62CE-1F22-AFC1-DF64A7F167EB}"/>
              </a:ext>
            </a:extLst>
          </p:cNvPr>
          <p:cNvSpPr txBox="1"/>
          <p:nvPr/>
        </p:nvSpPr>
        <p:spPr>
          <a:xfrm>
            <a:off x="0" y="575457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② 데이터셋 분석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353EB-153A-B227-7788-45E3E23E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0" y="1538258"/>
            <a:ext cx="2514951" cy="4201111"/>
          </a:xfrm>
          <a:prstGeom prst="rect">
            <a:avLst/>
          </a:prstGeom>
        </p:spPr>
      </p:pic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B27FC323-C639-6072-BD13-76F5B9505DE0}"/>
              </a:ext>
            </a:extLst>
          </p:cNvPr>
          <p:cNvSpPr txBox="1">
            <a:spLocks/>
          </p:cNvSpPr>
          <p:nvPr/>
        </p:nvSpPr>
        <p:spPr>
          <a:xfrm>
            <a:off x="0" y="944789"/>
            <a:ext cx="2693084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Cable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제품의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Label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비율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7AFA73-70BB-3B1E-F1D1-B9B10403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386" y="1298196"/>
            <a:ext cx="9945227" cy="3533631"/>
          </a:xfrm>
          <a:prstGeom prst="rect">
            <a:avLst/>
          </a:prstGeom>
        </p:spPr>
      </p:pic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ECFCB7FC-712D-E625-AC54-8126FBBE1E3C}"/>
              </a:ext>
            </a:extLst>
          </p:cNvPr>
          <p:cNvSpPr txBox="1">
            <a:spLocks/>
          </p:cNvSpPr>
          <p:nvPr/>
        </p:nvSpPr>
        <p:spPr>
          <a:xfrm>
            <a:off x="6881511" y="670191"/>
            <a:ext cx="5007525" cy="353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밑에 표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글 순서로 애니메이션으로 나중에 나오도록 설정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D10F425A-9009-43D3-E577-D122FF53FBB0}"/>
              </a:ext>
            </a:extLst>
          </p:cNvPr>
          <p:cNvSpPr txBox="1">
            <a:spLocks/>
          </p:cNvSpPr>
          <p:nvPr/>
        </p:nvSpPr>
        <p:spPr>
          <a:xfrm>
            <a:off x="2575516" y="5177071"/>
            <a:ext cx="7040966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핵심 사안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불균형 데이터셋에 대한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Image Classification</a:t>
            </a:r>
          </a:p>
        </p:txBody>
      </p:sp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6219AE1E-2CDF-04B4-21AE-13F10BCE6D39}"/>
              </a:ext>
            </a:extLst>
          </p:cNvPr>
          <p:cNvSpPr txBox="1">
            <a:spLocks/>
          </p:cNvSpPr>
          <p:nvPr/>
        </p:nvSpPr>
        <p:spPr>
          <a:xfrm>
            <a:off x="0" y="6189691"/>
            <a:ext cx="12088097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] https://dacon.io/competitions/official/235894/codeshare/4827?page=2&amp;dtype=recent</a:t>
            </a:r>
          </a:p>
        </p:txBody>
      </p:sp>
    </p:spTree>
    <p:extLst>
      <p:ext uri="{BB962C8B-B14F-4D97-AF65-F5344CB8AC3E}">
        <p14:creationId xmlns:p14="http://schemas.microsoft.com/office/powerpoint/2010/main" val="32009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2. </a:t>
            </a:r>
            <a:r>
              <a:rPr lang="ko-KR" altLang="en-US" dirty="0">
                <a:solidFill>
                  <a:srgbClr val="246DB4"/>
                </a:solidFill>
              </a:rPr>
              <a:t>우리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92875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5</a:t>
            </a:fld>
            <a:endParaRPr kumimoji="1" lang="x-none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2A435-62CE-1F22-AFC1-DF64A7F167EB}"/>
              </a:ext>
            </a:extLst>
          </p:cNvPr>
          <p:cNvSpPr txBox="1"/>
          <p:nvPr/>
        </p:nvSpPr>
        <p:spPr>
          <a:xfrm>
            <a:off x="0" y="558356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① 균일한 데이터 비율 조성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sp>
        <p:nvSpPr>
          <p:cNvPr id="18" name="내용 개체 틀 1">
            <a:extLst>
              <a:ext uri="{FF2B5EF4-FFF2-40B4-BE49-F238E27FC236}">
                <a16:creationId xmlns:a16="http://schemas.microsoft.com/office/drawing/2014/main" id="{EF7B8209-E7E9-5897-1880-1F2A9BB7A14C}"/>
              </a:ext>
            </a:extLst>
          </p:cNvPr>
          <p:cNvSpPr txBox="1">
            <a:spLocks/>
          </p:cNvSpPr>
          <p:nvPr/>
        </p:nvSpPr>
        <p:spPr>
          <a:xfrm>
            <a:off x="-1" y="6322030"/>
            <a:ext cx="12192000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] https://dacon.io/competitions/official/235894/codeshare/4827?page=2&amp;dtype=recent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D67D4B-5247-B342-EA4C-48B5C26D1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07" y="1280476"/>
            <a:ext cx="11536385" cy="4639322"/>
          </a:xfrm>
          <a:prstGeom prst="rect">
            <a:avLst/>
          </a:prstGeom>
        </p:spPr>
      </p:pic>
      <p:sp>
        <p:nvSpPr>
          <p:cNvPr id="32" name="내용 개체 틀 1">
            <a:extLst>
              <a:ext uri="{FF2B5EF4-FFF2-40B4-BE49-F238E27FC236}">
                <a16:creationId xmlns:a16="http://schemas.microsoft.com/office/drawing/2014/main" id="{799AFD37-B9CD-57B0-A5C8-D049CEE50C85}"/>
              </a:ext>
            </a:extLst>
          </p:cNvPr>
          <p:cNvSpPr txBox="1">
            <a:spLocks/>
          </p:cNvSpPr>
          <p:nvPr/>
        </p:nvSpPr>
        <p:spPr>
          <a:xfrm>
            <a:off x="0" y="938201"/>
            <a:ext cx="5007525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⑴ 제품 분류에 따른 비율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92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01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2. </a:t>
            </a:r>
            <a:r>
              <a:rPr lang="ko-KR" altLang="en-US" dirty="0">
                <a:solidFill>
                  <a:srgbClr val="246DB4"/>
                </a:solidFill>
              </a:rPr>
              <a:t>우리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6</a:t>
            </a:fld>
            <a:endParaRPr kumimoji="1" lang="x-none" altLang="en-US" dirty="0"/>
          </a:p>
        </p:txBody>
      </p:sp>
      <p:sp>
        <p:nvSpPr>
          <p:cNvPr id="18" name="내용 개체 틀 1">
            <a:extLst>
              <a:ext uri="{FF2B5EF4-FFF2-40B4-BE49-F238E27FC236}">
                <a16:creationId xmlns:a16="http://schemas.microsoft.com/office/drawing/2014/main" id="{EF7B8209-E7E9-5897-1880-1F2A9BB7A14C}"/>
              </a:ext>
            </a:extLst>
          </p:cNvPr>
          <p:cNvSpPr txBox="1">
            <a:spLocks/>
          </p:cNvSpPr>
          <p:nvPr/>
        </p:nvSpPr>
        <p:spPr>
          <a:xfrm>
            <a:off x="0" y="6185504"/>
            <a:ext cx="12192000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] https://dacon.io/competitions/official/235894/codeshare/4827?page=2&amp;dtype=recent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FF8E-DD93-FC8F-87C3-8278F878006D}"/>
              </a:ext>
            </a:extLst>
          </p:cNvPr>
          <p:cNvSpPr txBox="1"/>
          <p:nvPr/>
        </p:nvSpPr>
        <p:spPr>
          <a:xfrm>
            <a:off x="0" y="577558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① 균일한 데이터 비율 조성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D2BC9711-CAC4-6AF9-B73C-49F8B238D26F}"/>
              </a:ext>
            </a:extLst>
          </p:cNvPr>
          <p:cNvSpPr txBox="1">
            <a:spLocks/>
          </p:cNvSpPr>
          <p:nvPr/>
        </p:nvSpPr>
        <p:spPr>
          <a:xfrm>
            <a:off x="0" y="952293"/>
            <a:ext cx="5007525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⑵ 제품 상태에 따른 비율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772382-75F2-B6AF-C57B-E91D2932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2" y="1658898"/>
            <a:ext cx="8259328" cy="24196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E1040E-D57F-21AF-992F-EA19D7278D2E}"/>
              </a:ext>
            </a:extLst>
          </p:cNvPr>
          <p:cNvSpPr/>
          <p:nvPr/>
        </p:nvSpPr>
        <p:spPr>
          <a:xfrm>
            <a:off x="2581835" y="3245224"/>
            <a:ext cx="6042212" cy="1071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F30DDD-055C-BA3F-83AF-F39FF395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704" y="1305700"/>
            <a:ext cx="6998473" cy="404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4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2. </a:t>
            </a:r>
            <a:r>
              <a:rPr lang="ko-KR" altLang="en-US" dirty="0">
                <a:solidFill>
                  <a:srgbClr val="246DB4"/>
                </a:solidFill>
              </a:rPr>
              <a:t>우리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7</a:t>
            </a:fld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FF8E-DD93-FC8F-87C3-8278F878006D}"/>
              </a:ext>
            </a:extLst>
          </p:cNvPr>
          <p:cNvSpPr txBox="1"/>
          <p:nvPr/>
        </p:nvSpPr>
        <p:spPr>
          <a:xfrm>
            <a:off x="3912" y="535574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① 균일한 데이터 비율 조성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D2BC9711-CAC4-6AF9-B73C-49F8B238D26F}"/>
              </a:ext>
            </a:extLst>
          </p:cNvPr>
          <p:cNvSpPr txBox="1">
            <a:spLocks/>
          </p:cNvSpPr>
          <p:nvPr/>
        </p:nvSpPr>
        <p:spPr>
          <a:xfrm>
            <a:off x="3912" y="902852"/>
            <a:ext cx="5007525" cy="35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⑶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3-Stage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모델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AC3F7DB-060C-36EB-2974-A97249077BB2}"/>
              </a:ext>
            </a:extLst>
          </p:cNvPr>
          <p:cNvGrpSpPr/>
          <p:nvPr/>
        </p:nvGrpSpPr>
        <p:grpSpPr>
          <a:xfrm>
            <a:off x="361190" y="1095778"/>
            <a:ext cx="5308787" cy="5361328"/>
            <a:chOff x="1058362" y="730781"/>
            <a:chExt cx="5864939" cy="5849866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056ABE0-3394-D04F-D751-BD21BB007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7629" y="4126158"/>
              <a:ext cx="4034117" cy="731222"/>
            </a:xfrm>
            <a:prstGeom prst="rect">
              <a:avLst/>
            </a:prstGeom>
          </p:spPr>
        </p:pic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48030460-6F5E-4337-2E5B-4AFC22491F97}"/>
                </a:ext>
              </a:extLst>
            </p:cNvPr>
            <p:cNvCxnSpPr>
              <a:cxnSpLocks/>
              <a:stCxn id="73" idx="2"/>
              <a:endCxn id="58" idx="0"/>
            </p:cNvCxnSpPr>
            <p:nvPr/>
          </p:nvCxnSpPr>
          <p:spPr>
            <a:xfrm>
              <a:off x="4336715" y="1090781"/>
              <a:ext cx="0" cy="175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내용 개체 틀 1">
              <a:extLst>
                <a:ext uri="{FF2B5EF4-FFF2-40B4-BE49-F238E27FC236}">
                  <a16:creationId xmlns:a16="http://schemas.microsoft.com/office/drawing/2014/main" id="{0651257E-B053-C3C7-2DC1-3DE2C0134076}"/>
                </a:ext>
              </a:extLst>
            </p:cNvPr>
            <p:cNvSpPr txBox="1">
              <a:spLocks/>
            </p:cNvSpPr>
            <p:nvPr/>
          </p:nvSpPr>
          <p:spPr>
            <a:xfrm>
              <a:off x="1062319" y="1735846"/>
              <a:ext cx="909304" cy="310660"/>
            </a:xfrm>
            <a:prstGeom prst="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600" dirty="0">
                  <a:latin typeface="+mj-ea"/>
                  <a:ea typeface="+mj-ea"/>
                </a:rPr>
                <a:t>Step 1</a:t>
              </a:r>
            </a:p>
          </p:txBody>
        </p:sp>
        <p:sp>
          <p:nvSpPr>
            <p:cNvPr id="58" name="내용 개체 틀 1">
              <a:extLst>
                <a:ext uri="{FF2B5EF4-FFF2-40B4-BE49-F238E27FC236}">
                  <a16:creationId xmlns:a16="http://schemas.microsoft.com/office/drawing/2014/main" id="{AB08DD12-C7F1-57D4-8DD1-3F1C8B800D45}"/>
                </a:ext>
              </a:extLst>
            </p:cNvPr>
            <p:cNvSpPr txBox="1">
              <a:spLocks/>
            </p:cNvSpPr>
            <p:nvPr/>
          </p:nvSpPr>
          <p:spPr>
            <a:xfrm>
              <a:off x="3180268" y="1266056"/>
              <a:ext cx="2312894" cy="288000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600" dirty="0">
                  <a:latin typeface="+mj-ea"/>
                  <a:ea typeface="+mj-ea"/>
                </a:rPr>
                <a:t>Class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DFA3D8E-9B53-5902-4FE2-49DFE69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3851" y="2869167"/>
              <a:ext cx="362001" cy="838317"/>
            </a:xfrm>
            <a:prstGeom prst="rect">
              <a:avLst/>
            </a:prstGeom>
          </p:spPr>
        </p:pic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228E575D-8C6D-9B2A-5E2F-049929840CE8}"/>
                </a:ext>
              </a:extLst>
            </p:cNvPr>
            <p:cNvCxnSpPr>
              <a:cxnSpLocks/>
              <a:stCxn id="58" idx="2"/>
              <a:endCxn id="74" idx="0"/>
            </p:cNvCxnSpPr>
            <p:nvPr/>
          </p:nvCxnSpPr>
          <p:spPr>
            <a:xfrm rot="5400000">
              <a:off x="3325847" y="906770"/>
              <a:ext cx="363582" cy="16581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내용 개체 틀 1">
              <a:extLst>
                <a:ext uri="{FF2B5EF4-FFF2-40B4-BE49-F238E27FC236}">
                  <a16:creationId xmlns:a16="http://schemas.microsoft.com/office/drawing/2014/main" id="{71C67F9F-826E-82BA-B89E-6BCF0961C49A}"/>
                </a:ext>
              </a:extLst>
            </p:cNvPr>
            <p:cNvSpPr txBox="1">
              <a:spLocks/>
            </p:cNvSpPr>
            <p:nvPr/>
          </p:nvSpPr>
          <p:spPr>
            <a:xfrm>
              <a:off x="2444608" y="6336166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Crack</a:t>
              </a:r>
            </a:p>
          </p:txBody>
        </p:sp>
        <p:sp>
          <p:nvSpPr>
            <p:cNvPr id="62" name="내용 개체 틀 1">
              <a:extLst>
                <a:ext uri="{FF2B5EF4-FFF2-40B4-BE49-F238E27FC236}">
                  <a16:creationId xmlns:a16="http://schemas.microsoft.com/office/drawing/2014/main" id="{C0FBE285-20E9-5216-0B9D-FF7E75A8F3C6}"/>
                </a:ext>
              </a:extLst>
            </p:cNvPr>
            <p:cNvSpPr txBox="1">
              <a:spLocks/>
            </p:cNvSpPr>
            <p:nvPr/>
          </p:nvSpPr>
          <p:spPr>
            <a:xfrm>
              <a:off x="3587807" y="6336166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Poke</a:t>
              </a:r>
            </a:p>
          </p:txBody>
        </p:sp>
        <p:sp>
          <p:nvSpPr>
            <p:cNvPr id="63" name="내용 개체 틀 1">
              <a:extLst>
                <a:ext uri="{FF2B5EF4-FFF2-40B4-BE49-F238E27FC236}">
                  <a16:creationId xmlns:a16="http://schemas.microsoft.com/office/drawing/2014/main" id="{6542F121-356B-8F0B-5DA1-280939448070}"/>
                </a:ext>
              </a:extLst>
            </p:cNvPr>
            <p:cNvSpPr txBox="1">
              <a:spLocks/>
            </p:cNvSpPr>
            <p:nvPr/>
          </p:nvSpPr>
          <p:spPr>
            <a:xfrm>
              <a:off x="4731006" y="6336166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Squeeze</a:t>
              </a:r>
            </a:p>
          </p:txBody>
        </p:sp>
        <p:sp>
          <p:nvSpPr>
            <p:cNvPr id="64" name="내용 개체 틀 1">
              <a:extLst>
                <a:ext uri="{FF2B5EF4-FFF2-40B4-BE49-F238E27FC236}">
                  <a16:creationId xmlns:a16="http://schemas.microsoft.com/office/drawing/2014/main" id="{BC0E88AC-2B62-2878-54B3-1D99E7BF287E}"/>
                </a:ext>
              </a:extLst>
            </p:cNvPr>
            <p:cNvSpPr txBox="1">
              <a:spLocks/>
            </p:cNvSpPr>
            <p:nvPr/>
          </p:nvSpPr>
          <p:spPr>
            <a:xfrm>
              <a:off x="5857119" y="6336166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Scratch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F706113-D04B-FF47-B04A-F5043C0FA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148" y="4079501"/>
              <a:ext cx="3809417" cy="741342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337E66A-9290-943F-9FA9-E066E1214B9D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2995" y="5212205"/>
              <a:ext cx="1080000" cy="108000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0D1CF5E-E361-2144-8115-0AADF3FCB7A0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0164" y="5212205"/>
              <a:ext cx="1080000" cy="1080000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664915C-145B-24DF-6D9E-03440895418D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01947" y="5212205"/>
              <a:ext cx="1080000" cy="1080000"/>
            </a:xfrm>
            <a:prstGeom prst="rect">
              <a:avLst/>
            </a:prstGeom>
          </p:spPr>
        </p:pic>
        <p:pic>
          <p:nvPicPr>
            <p:cNvPr id="69" name="그림 6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DCAC490-597A-1EA2-DB90-319601863719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3301" y="5212205"/>
              <a:ext cx="1080000" cy="1080000"/>
            </a:xfrm>
            <a:prstGeom prst="rect">
              <a:avLst/>
            </a:prstGeom>
          </p:spPr>
        </p:pic>
        <p:sp>
          <p:nvSpPr>
            <p:cNvPr id="70" name="내용 개체 틀 1">
              <a:extLst>
                <a:ext uri="{FF2B5EF4-FFF2-40B4-BE49-F238E27FC236}">
                  <a16:creationId xmlns:a16="http://schemas.microsoft.com/office/drawing/2014/main" id="{1C0AA3B1-C17F-327B-A0AE-0592FFAA8551}"/>
                </a:ext>
              </a:extLst>
            </p:cNvPr>
            <p:cNvSpPr txBox="1">
              <a:spLocks/>
            </p:cNvSpPr>
            <p:nvPr/>
          </p:nvSpPr>
          <p:spPr>
            <a:xfrm>
              <a:off x="2726903" y="4619800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Good</a:t>
              </a:r>
            </a:p>
          </p:txBody>
        </p:sp>
        <p:sp>
          <p:nvSpPr>
            <p:cNvPr id="71" name="내용 개체 틀 1">
              <a:extLst>
                <a:ext uri="{FF2B5EF4-FFF2-40B4-BE49-F238E27FC236}">
                  <a16:creationId xmlns:a16="http://schemas.microsoft.com/office/drawing/2014/main" id="{418C6F85-860F-0F25-2A6A-D012C4F106D9}"/>
                </a:ext>
              </a:extLst>
            </p:cNvPr>
            <p:cNvSpPr txBox="1">
              <a:spLocks/>
            </p:cNvSpPr>
            <p:nvPr/>
          </p:nvSpPr>
          <p:spPr>
            <a:xfrm>
              <a:off x="4119521" y="4630993"/>
              <a:ext cx="1050099" cy="244481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Bad</a:t>
              </a:r>
            </a:p>
          </p:txBody>
        </p:sp>
        <p:sp>
          <p:nvSpPr>
            <p:cNvPr id="72" name="내용 개체 틀 1">
              <a:extLst>
                <a:ext uri="{FF2B5EF4-FFF2-40B4-BE49-F238E27FC236}">
                  <a16:creationId xmlns:a16="http://schemas.microsoft.com/office/drawing/2014/main" id="{4434A0B8-568F-45F4-2B17-D6E32BCCCC38}"/>
                </a:ext>
              </a:extLst>
            </p:cNvPr>
            <p:cNvSpPr txBox="1">
              <a:spLocks/>
            </p:cNvSpPr>
            <p:nvPr/>
          </p:nvSpPr>
          <p:spPr>
            <a:xfrm>
              <a:off x="1062319" y="3469393"/>
              <a:ext cx="909304" cy="310660"/>
            </a:xfrm>
            <a:prstGeom prst="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600" dirty="0">
                  <a:latin typeface="+mj-ea"/>
                  <a:ea typeface="+mj-ea"/>
                </a:rPr>
                <a:t>Step 2</a:t>
              </a:r>
            </a:p>
          </p:txBody>
        </p:sp>
        <p:sp>
          <p:nvSpPr>
            <p:cNvPr id="73" name="내용 개체 틀 1">
              <a:extLst>
                <a:ext uri="{FF2B5EF4-FFF2-40B4-BE49-F238E27FC236}">
                  <a16:creationId xmlns:a16="http://schemas.microsoft.com/office/drawing/2014/main" id="{0F27E326-20A4-44FA-E565-B2DE0C2A21A7}"/>
                </a:ext>
              </a:extLst>
            </p:cNvPr>
            <p:cNvSpPr txBox="1">
              <a:spLocks/>
            </p:cNvSpPr>
            <p:nvPr/>
          </p:nvSpPr>
          <p:spPr>
            <a:xfrm>
              <a:off x="3180268" y="730781"/>
              <a:ext cx="2312894" cy="360000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600" dirty="0">
                  <a:latin typeface="+mj-ea"/>
                  <a:ea typeface="+mj-ea"/>
                </a:rPr>
                <a:t>MVTEC Anomaly</a:t>
              </a:r>
            </a:p>
          </p:txBody>
        </p:sp>
        <p:pic>
          <p:nvPicPr>
            <p:cNvPr id="74" name="그림 73" descr="카메라렌즈이(가) 표시된 사진&#10;&#10;자동 생성된 설명">
              <a:extLst>
                <a:ext uri="{FF2B5EF4-FFF2-40B4-BE49-F238E27FC236}">
                  <a16:creationId xmlns:a16="http://schemas.microsoft.com/office/drawing/2014/main" id="{1407AFF1-7E9D-1B55-E69D-B3F06EFD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8561" y="1917638"/>
              <a:ext cx="1080000" cy="1080000"/>
            </a:xfrm>
            <a:prstGeom prst="rect">
              <a:avLst/>
            </a:prstGeom>
          </p:spPr>
        </p:pic>
        <p:pic>
          <p:nvPicPr>
            <p:cNvPr id="75" name="그림 74" descr="벽, 철물, 실내, 나사이(가) 표시된 사진&#10;&#10;자동 생성된 설명">
              <a:extLst>
                <a:ext uri="{FF2B5EF4-FFF2-40B4-BE49-F238E27FC236}">
                  <a16:creationId xmlns:a16="http://schemas.microsoft.com/office/drawing/2014/main" id="{EA0A7B6F-D2FA-6772-11D6-60041D67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45802" y="1917638"/>
              <a:ext cx="1080000" cy="1080000"/>
            </a:xfrm>
            <a:prstGeom prst="rect">
              <a:avLst/>
            </a:prstGeom>
          </p:spPr>
        </p:pic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74C8897-7177-B15E-7E78-460842473742}"/>
                </a:ext>
              </a:extLst>
            </p:cNvPr>
            <p:cNvSpPr/>
            <p:nvPr/>
          </p:nvSpPr>
          <p:spPr>
            <a:xfrm>
              <a:off x="4756800" y="2535059"/>
              <a:ext cx="92177" cy="9217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7A9C995-6C18-1683-714B-91047CFB3878}"/>
                </a:ext>
              </a:extLst>
            </p:cNvPr>
            <p:cNvSpPr/>
            <p:nvPr/>
          </p:nvSpPr>
          <p:spPr>
            <a:xfrm>
              <a:off x="5001377" y="2535059"/>
              <a:ext cx="92177" cy="9217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2295BFF-E82C-63D3-4EF4-21059475F249}"/>
                </a:ext>
              </a:extLst>
            </p:cNvPr>
            <p:cNvSpPr/>
            <p:nvPr/>
          </p:nvSpPr>
          <p:spPr>
            <a:xfrm>
              <a:off x="5245954" y="2535059"/>
              <a:ext cx="92177" cy="9217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내용 개체 틀 1">
              <a:extLst>
                <a:ext uri="{FF2B5EF4-FFF2-40B4-BE49-F238E27FC236}">
                  <a16:creationId xmlns:a16="http://schemas.microsoft.com/office/drawing/2014/main" id="{5FAE42D6-9A16-85E0-8451-54D1EF6D679F}"/>
                </a:ext>
              </a:extLst>
            </p:cNvPr>
            <p:cNvSpPr txBox="1">
              <a:spLocks/>
            </p:cNvSpPr>
            <p:nvPr/>
          </p:nvSpPr>
          <p:spPr>
            <a:xfrm>
              <a:off x="2127544" y="3020196"/>
              <a:ext cx="1080000" cy="252000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Bottle</a:t>
              </a:r>
            </a:p>
          </p:txBody>
        </p:sp>
        <p:sp>
          <p:nvSpPr>
            <p:cNvPr id="80" name="내용 개체 틀 1">
              <a:extLst>
                <a:ext uri="{FF2B5EF4-FFF2-40B4-BE49-F238E27FC236}">
                  <a16:creationId xmlns:a16="http://schemas.microsoft.com/office/drawing/2014/main" id="{A1A94D55-C47D-8EC9-799E-C60C9F6A65B4}"/>
                </a:ext>
              </a:extLst>
            </p:cNvPr>
            <p:cNvSpPr txBox="1">
              <a:spLocks/>
            </p:cNvSpPr>
            <p:nvPr/>
          </p:nvSpPr>
          <p:spPr>
            <a:xfrm>
              <a:off x="5627410" y="3054166"/>
              <a:ext cx="1080000" cy="252000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Screw</a:t>
              </a:r>
            </a:p>
          </p:txBody>
        </p:sp>
        <p:sp>
          <p:nvSpPr>
            <p:cNvPr id="81" name="내용 개체 틀 1">
              <a:extLst>
                <a:ext uri="{FF2B5EF4-FFF2-40B4-BE49-F238E27FC236}">
                  <a16:creationId xmlns:a16="http://schemas.microsoft.com/office/drawing/2014/main" id="{0EAA8638-7A3F-8283-D866-DB17B0FB2818}"/>
                </a:ext>
              </a:extLst>
            </p:cNvPr>
            <p:cNvSpPr txBox="1">
              <a:spLocks/>
            </p:cNvSpPr>
            <p:nvPr/>
          </p:nvSpPr>
          <p:spPr>
            <a:xfrm>
              <a:off x="3398244" y="3019629"/>
              <a:ext cx="1080000" cy="252000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200" dirty="0">
                  <a:latin typeface="+mj-ea"/>
                  <a:ea typeface="+mj-ea"/>
                </a:rPr>
                <a:t>Capsule</a:t>
              </a: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228F388-BA08-2911-B5F5-CE72A3EC1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97230" y="1917638"/>
              <a:ext cx="1080000" cy="1080000"/>
            </a:xfrm>
            <a:prstGeom prst="rect">
              <a:avLst/>
            </a:prstGeom>
          </p:spPr>
        </p:pic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DA7DEADF-6282-EA26-D4B1-3C6F64FF307D}"/>
                </a:ext>
              </a:extLst>
            </p:cNvPr>
            <p:cNvCxnSpPr>
              <a:cxnSpLocks/>
              <a:stCxn id="58" idx="2"/>
              <a:endCxn id="82" idx="0"/>
            </p:cNvCxnSpPr>
            <p:nvPr/>
          </p:nvCxnSpPr>
          <p:spPr>
            <a:xfrm rot="5400000">
              <a:off x="3955182" y="1536105"/>
              <a:ext cx="363582" cy="3994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44C1F59A-7B81-48FC-D56A-5AAE9F964C75}"/>
                </a:ext>
              </a:extLst>
            </p:cNvPr>
            <p:cNvCxnSpPr>
              <a:cxnSpLocks/>
              <a:stCxn id="58" idx="2"/>
              <a:endCxn id="75" idx="0"/>
            </p:cNvCxnSpPr>
            <p:nvPr/>
          </p:nvCxnSpPr>
          <p:spPr>
            <a:xfrm rot="16200000" flipH="1">
              <a:off x="5079467" y="811303"/>
              <a:ext cx="363582" cy="184908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7A30EAC-6B57-7331-DB52-E2FA8DD2D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07690" y="3492081"/>
              <a:ext cx="1080000" cy="1080000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987AE3D-0C1A-AC22-3C38-C5EA1F609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42403" y="3492081"/>
              <a:ext cx="1080000" cy="1080000"/>
            </a:xfrm>
            <a:prstGeom prst="rect">
              <a:avLst/>
            </a:prstGeom>
          </p:spPr>
        </p:pic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91BFC073-2805-0305-8646-D557132D5A33}"/>
                </a:ext>
              </a:extLst>
            </p:cNvPr>
            <p:cNvCxnSpPr>
              <a:cxnSpLocks/>
              <a:stCxn id="81" idx="2"/>
              <a:endCxn id="86" idx="0"/>
            </p:cNvCxnSpPr>
            <p:nvPr/>
          </p:nvCxnSpPr>
          <p:spPr>
            <a:xfrm rot="5400000">
              <a:off x="3500098" y="3053935"/>
              <a:ext cx="220452" cy="6558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30A5B1E5-A2B7-FA9C-5D5F-BDB54778CF0D}"/>
                </a:ext>
              </a:extLst>
            </p:cNvPr>
            <p:cNvCxnSpPr>
              <a:cxnSpLocks/>
              <a:stCxn id="81" idx="2"/>
              <a:endCxn id="85" idx="0"/>
            </p:cNvCxnSpPr>
            <p:nvPr/>
          </p:nvCxnSpPr>
          <p:spPr>
            <a:xfrm rot="16200000" flipH="1">
              <a:off x="4182741" y="3027132"/>
              <a:ext cx="220452" cy="70944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EAC66275-53C2-BFEA-1816-2CFED39AA780}"/>
                </a:ext>
              </a:extLst>
            </p:cNvPr>
            <p:cNvCxnSpPr>
              <a:cxnSpLocks/>
              <a:stCxn id="71" idx="2"/>
              <a:endCxn id="66" idx="0"/>
            </p:cNvCxnSpPr>
            <p:nvPr/>
          </p:nvCxnSpPr>
          <p:spPr>
            <a:xfrm rot="5400000">
              <a:off x="3650418" y="4218051"/>
              <a:ext cx="336731" cy="16515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FA56460C-A8F0-7451-F6CB-8F91778B2B9D}"/>
                </a:ext>
              </a:extLst>
            </p:cNvPr>
            <p:cNvCxnSpPr>
              <a:cxnSpLocks/>
              <a:stCxn id="71" idx="2"/>
              <a:endCxn id="67" idx="0"/>
            </p:cNvCxnSpPr>
            <p:nvPr/>
          </p:nvCxnSpPr>
          <p:spPr>
            <a:xfrm rot="5400000">
              <a:off x="4219003" y="4786636"/>
              <a:ext cx="336731" cy="51440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5CDE1FAC-22A1-D559-A849-8DD3F672B941}"/>
                </a:ext>
              </a:extLst>
            </p:cNvPr>
            <p:cNvCxnSpPr>
              <a:cxnSpLocks/>
              <a:stCxn id="71" idx="2"/>
              <a:endCxn id="68" idx="0"/>
            </p:cNvCxnSpPr>
            <p:nvPr/>
          </p:nvCxnSpPr>
          <p:spPr>
            <a:xfrm rot="16200000" flipH="1">
              <a:off x="4774894" y="4745151"/>
              <a:ext cx="336731" cy="5973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162A4D81-BF5F-15D8-0C1D-A67DEF4D99E2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5345571" y="4174474"/>
              <a:ext cx="336731" cy="17387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내용 개체 틀 1">
              <a:extLst>
                <a:ext uri="{FF2B5EF4-FFF2-40B4-BE49-F238E27FC236}">
                  <a16:creationId xmlns:a16="http://schemas.microsoft.com/office/drawing/2014/main" id="{9FCA8CE7-9EAD-9DDF-E969-C8981E2E57FB}"/>
                </a:ext>
              </a:extLst>
            </p:cNvPr>
            <p:cNvSpPr txBox="1">
              <a:spLocks/>
            </p:cNvSpPr>
            <p:nvPr/>
          </p:nvSpPr>
          <p:spPr>
            <a:xfrm>
              <a:off x="1058362" y="5056875"/>
              <a:ext cx="909304" cy="310660"/>
            </a:xfrm>
            <a:prstGeom prst="rect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en-US" altLang="ko-KR" sz="1600" dirty="0">
                  <a:latin typeface="+mj-ea"/>
                  <a:ea typeface="+mj-ea"/>
                </a:rPr>
                <a:t>Step 3</a:t>
              </a: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8471A6F1-1709-2868-FBDA-6883428F13AB}"/>
              </a:ext>
            </a:extLst>
          </p:cNvPr>
          <p:cNvSpPr txBox="1">
            <a:spLocks/>
          </p:cNvSpPr>
          <p:nvPr/>
        </p:nvSpPr>
        <p:spPr>
          <a:xfrm>
            <a:off x="5924898" y="1226821"/>
            <a:ext cx="6267102" cy="1522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① 모델 구조</a:t>
            </a:r>
            <a:endParaRPr kumimoji="1"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Step 1 : </a:t>
            </a:r>
            <a:r>
              <a:rPr kumimoji="1" lang="ko-KR" altLang="en-US" sz="1600" dirty="0">
                <a:latin typeface="+mj-ea"/>
                <a:ea typeface="+mj-ea"/>
              </a:rPr>
              <a:t>입력한 이미지의 </a:t>
            </a:r>
            <a:r>
              <a:rPr kumimoji="1" lang="en-US" altLang="ko-KR" sz="1600" dirty="0">
                <a:latin typeface="+mj-ea"/>
                <a:ea typeface="+mj-ea"/>
              </a:rPr>
              <a:t>Class</a:t>
            </a:r>
            <a:r>
              <a:rPr kumimoji="1" lang="ko-KR" altLang="en-US" sz="1600" dirty="0">
                <a:latin typeface="+mj-ea"/>
                <a:ea typeface="+mj-ea"/>
              </a:rPr>
              <a:t>를 예측                       모델 </a:t>
            </a:r>
            <a:r>
              <a:rPr kumimoji="1" lang="en-US" altLang="ko-KR" sz="1600" dirty="0">
                <a:latin typeface="+mj-ea"/>
                <a:ea typeface="+mj-ea"/>
              </a:rPr>
              <a:t>1</a:t>
            </a:r>
            <a:r>
              <a:rPr kumimoji="1" lang="ko-KR" altLang="en-US" sz="1600" dirty="0">
                <a:latin typeface="+mj-ea"/>
                <a:ea typeface="+mj-ea"/>
              </a:rPr>
              <a:t>개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Step 2 : </a:t>
            </a:r>
            <a:r>
              <a:rPr kumimoji="1" lang="ko-KR" altLang="en-US" sz="1600" dirty="0">
                <a:latin typeface="+mj-ea"/>
                <a:ea typeface="+mj-ea"/>
              </a:rPr>
              <a:t>이미지의 상태가 </a:t>
            </a:r>
            <a:r>
              <a:rPr kumimoji="1" lang="en-US" altLang="ko-KR" sz="1600" dirty="0">
                <a:latin typeface="+mj-ea"/>
                <a:ea typeface="+mj-ea"/>
              </a:rPr>
              <a:t>Good</a:t>
            </a:r>
            <a:r>
              <a:rPr kumimoji="1" lang="ko-KR" altLang="en-US" sz="1600" dirty="0">
                <a:latin typeface="+mj-ea"/>
                <a:ea typeface="+mj-ea"/>
              </a:rPr>
              <a:t>인지 </a:t>
            </a:r>
            <a:r>
              <a:rPr kumimoji="1" lang="en-US" altLang="ko-KR" sz="1600" dirty="0">
                <a:latin typeface="+mj-ea"/>
                <a:ea typeface="+mj-ea"/>
              </a:rPr>
              <a:t>Bad</a:t>
            </a:r>
            <a:r>
              <a:rPr kumimoji="1" lang="ko-KR" altLang="en-US" sz="1600" dirty="0">
                <a:latin typeface="+mj-ea"/>
                <a:ea typeface="+mj-ea"/>
              </a:rPr>
              <a:t>인지 예측        모델 </a:t>
            </a:r>
            <a:r>
              <a:rPr kumimoji="1" lang="en-US" altLang="ko-KR" sz="1600" dirty="0">
                <a:latin typeface="+mj-ea"/>
                <a:ea typeface="+mj-ea"/>
              </a:rPr>
              <a:t>15</a:t>
            </a:r>
            <a:r>
              <a:rPr kumimoji="1" lang="ko-KR" altLang="en-US" sz="1600" dirty="0">
                <a:latin typeface="+mj-ea"/>
                <a:ea typeface="+mj-ea"/>
              </a:rPr>
              <a:t>개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Step 3 : Bad</a:t>
            </a:r>
            <a:r>
              <a:rPr kumimoji="1" lang="ko-KR" altLang="en-US" sz="1600" dirty="0">
                <a:latin typeface="+mj-ea"/>
                <a:ea typeface="+mj-ea"/>
              </a:rPr>
              <a:t>일 경우</a:t>
            </a:r>
            <a:r>
              <a:rPr kumimoji="1" lang="en-US" altLang="ko-KR" sz="1600" dirty="0">
                <a:latin typeface="+mj-ea"/>
                <a:ea typeface="+mj-ea"/>
              </a:rPr>
              <a:t>, </a:t>
            </a:r>
            <a:r>
              <a:rPr kumimoji="1" lang="ko-KR" altLang="en-US" sz="1600" dirty="0">
                <a:latin typeface="+mj-ea"/>
                <a:ea typeface="+mj-ea"/>
              </a:rPr>
              <a:t>어떤 문제점이 있는지 </a:t>
            </a:r>
            <a:r>
              <a:rPr kumimoji="1" lang="en-US" altLang="ko-KR" sz="1600" dirty="0">
                <a:latin typeface="+mj-ea"/>
                <a:ea typeface="+mj-ea"/>
              </a:rPr>
              <a:t>State </a:t>
            </a:r>
            <a:r>
              <a:rPr kumimoji="1" lang="ko-KR" altLang="en-US" sz="1600" dirty="0">
                <a:latin typeface="+mj-ea"/>
                <a:ea typeface="+mj-ea"/>
              </a:rPr>
              <a:t>예측   모델 </a:t>
            </a:r>
            <a:r>
              <a:rPr kumimoji="1" lang="en-US" altLang="ko-KR" sz="1600" dirty="0">
                <a:latin typeface="+mj-ea"/>
                <a:ea typeface="+mj-ea"/>
              </a:rPr>
              <a:t>14</a:t>
            </a:r>
            <a:r>
              <a:rPr kumimoji="1" lang="ko-KR" altLang="en-US" sz="1600" dirty="0">
                <a:latin typeface="+mj-ea"/>
                <a:ea typeface="+mj-ea"/>
              </a:rPr>
              <a:t>개</a:t>
            </a:r>
            <a:endParaRPr kumimoji="1" lang="en-US" altLang="ko-KR" sz="1600" dirty="0">
              <a:latin typeface="+mj-ea"/>
              <a:ea typeface="+mj-ea"/>
            </a:endParaRPr>
          </a:p>
        </p:txBody>
      </p:sp>
      <p:sp>
        <p:nvSpPr>
          <p:cNvPr id="47" name="내용 개체 틀 1">
            <a:extLst>
              <a:ext uri="{FF2B5EF4-FFF2-40B4-BE49-F238E27FC236}">
                <a16:creationId xmlns:a16="http://schemas.microsoft.com/office/drawing/2014/main" id="{C59C6F69-7755-5C38-359E-E675EEC27936}"/>
              </a:ext>
            </a:extLst>
          </p:cNvPr>
          <p:cNvSpPr txBox="1">
            <a:spLocks/>
          </p:cNvSpPr>
          <p:nvPr/>
        </p:nvSpPr>
        <p:spPr>
          <a:xfrm>
            <a:off x="5920204" y="2678421"/>
            <a:ext cx="6267102" cy="252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② 중요 사항</a:t>
            </a:r>
            <a:endParaRPr kumimoji="1"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⑴ </a:t>
            </a:r>
            <a:r>
              <a:rPr kumimoji="1" lang="en-US" altLang="ko-KR" sz="1600" dirty="0">
                <a:latin typeface="+mj-ea"/>
                <a:ea typeface="+mj-ea"/>
              </a:rPr>
              <a:t>Class </a:t>
            </a:r>
            <a:r>
              <a:rPr kumimoji="1" lang="ko-KR" altLang="en-US" sz="1600" dirty="0">
                <a:latin typeface="+mj-ea"/>
                <a:ea typeface="+mj-ea"/>
              </a:rPr>
              <a:t>데이터셋이 균일</a:t>
            </a:r>
            <a:r>
              <a:rPr kumimoji="1" lang="en-US" altLang="ko-KR" sz="1600" dirty="0">
                <a:latin typeface="+mj-ea"/>
                <a:ea typeface="+mj-ea"/>
              </a:rPr>
              <a:t>, Good </a:t>
            </a:r>
            <a:r>
              <a:rPr kumimoji="1" lang="ko-KR" altLang="en-US" sz="1600" dirty="0">
                <a:latin typeface="+mj-ea"/>
                <a:ea typeface="+mj-ea"/>
              </a:rPr>
              <a:t>예측 정확도가 중요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⑵ </a:t>
            </a:r>
            <a:r>
              <a:rPr kumimoji="1" lang="en-US" altLang="ko-KR" sz="1600" dirty="0">
                <a:latin typeface="+mj-ea"/>
                <a:ea typeface="+mj-ea"/>
              </a:rPr>
              <a:t>Good, Bad</a:t>
            </a:r>
            <a:r>
              <a:rPr kumimoji="1" lang="ko-KR" altLang="en-US" sz="1600" dirty="0">
                <a:latin typeface="+mj-ea"/>
                <a:ea typeface="+mj-ea"/>
              </a:rPr>
              <a:t>의 불균형으로 </a:t>
            </a:r>
            <a:r>
              <a:rPr kumimoji="1" lang="en-US" altLang="ko-KR" sz="1600" dirty="0">
                <a:latin typeface="+mj-ea"/>
                <a:ea typeface="+mj-ea"/>
              </a:rPr>
              <a:t>Augmentation </a:t>
            </a:r>
            <a:r>
              <a:rPr kumimoji="1" lang="ko-KR" altLang="en-US" sz="1600" dirty="0">
                <a:latin typeface="+mj-ea"/>
                <a:ea typeface="+mj-ea"/>
              </a:rPr>
              <a:t>필수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⑶ 불균형 조정을 위해</a:t>
            </a:r>
            <a:r>
              <a:rPr kumimoji="1" lang="en-US" altLang="ko-KR" sz="1600" dirty="0">
                <a:latin typeface="+mj-ea"/>
                <a:ea typeface="+mj-ea"/>
              </a:rPr>
              <a:t>, </a:t>
            </a:r>
            <a:r>
              <a:rPr kumimoji="1" lang="ko-KR" altLang="en-US" sz="1600" dirty="0">
                <a:latin typeface="+mj-ea"/>
                <a:ea typeface="+mj-ea"/>
              </a:rPr>
              <a:t>추가적으로</a:t>
            </a:r>
            <a:r>
              <a:rPr kumimoji="1" lang="en-US" altLang="ko-KR" sz="1600" dirty="0">
                <a:latin typeface="+mj-ea"/>
                <a:ea typeface="+mj-ea"/>
              </a:rPr>
              <a:t> Loss weighted </a:t>
            </a:r>
            <a:r>
              <a:rPr kumimoji="1" lang="ko-KR" altLang="en-US" sz="1600" dirty="0">
                <a:latin typeface="+mj-ea"/>
                <a:ea typeface="+mj-ea"/>
              </a:rPr>
              <a:t>적용 예정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 - Bottle : 10, Cable : 30, Carpet : 60    -&gt;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 - Bottle : 0.1, Cable : 0.3, Carpet : 0.6  -&gt;</a:t>
            </a:r>
          </a:p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 - Bottle : 0.9, Cable : 0.7, Carpet : 0.4</a:t>
            </a:r>
          </a:p>
        </p:txBody>
      </p:sp>
      <p:sp>
        <p:nvSpPr>
          <p:cNvPr id="48" name="내용 개체 틀 1">
            <a:extLst>
              <a:ext uri="{FF2B5EF4-FFF2-40B4-BE49-F238E27FC236}">
                <a16:creationId xmlns:a16="http://schemas.microsoft.com/office/drawing/2014/main" id="{20810099-54F2-3DB6-CD44-5E06027483E5}"/>
              </a:ext>
            </a:extLst>
          </p:cNvPr>
          <p:cNvSpPr txBox="1">
            <a:spLocks/>
          </p:cNvSpPr>
          <p:nvPr/>
        </p:nvSpPr>
        <p:spPr>
          <a:xfrm>
            <a:off x="5920204" y="5199919"/>
            <a:ext cx="6267102" cy="419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③ 모델 </a:t>
            </a:r>
            <a:r>
              <a:rPr kumimoji="1" lang="en-US" altLang="ko-KR" sz="1600" dirty="0">
                <a:latin typeface="+mj-ea"/>
                <a:ea typeface="+mj-ea"/>
              </a:rPr>
              <a:t>– EfficientNet B0 (F1 Score : 0.6709)</a:t>
            </a:r>
          </a:p>
        </p:txBody>
      </p:sp>
      <p:sp>
        <p:nvSpPr>
          <p:cNvPr id="50" name="내용 개체 틀 1">
            <a:extLst>
              <a:ext uri="{FF2B5EF4-FFF2-40B4-BE49-F238E27FC236}">
                <a16:creationId xmlns:a16="http://schemas.microsoft.com/office/drawing/2014/main" id="{21B16B4C-47ED-6720-5213-CA787FCC2C7A}"/>
              </a:ext>
            </a:extLst>
          </p:cNvPr>
          <p:cNvSpPr txBox="1">
            <a:spLocks/>
          </p:cNvSpPr>
          <p:nvPr/>
        </p:nvSpPr>
        <p:spPr>
          <a:xfrm>
            <a:off x="5920204" y="5570161"/>
            <a:ext cx="6267102" cy="419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dirty="0">
                <a:latin typeface="+mj-ea"/>
                <a:ea typeface="+mj-ea"/>
              </a:rPr>
              <a:t>           -- &gt; </a:t>
            </a:r>
            <a:r>
              <a:rPr kumimoji="1" lang="ko-KR" altLang="en-US" sz="1600" dirty="0">
                <a:latin typeface="+mj-ea"/>
                <a:ea typeface="+mj-ea"/>
              </a:rPr>
              <a:t>목표</a:t>
            </a:r>
            <a:r>
              <a:rPr kumimoji="1" lang="en-US" altLang="ko-KR" sz="1600" dirty="0">
                <a:latin typeface="+mj-ea"/>
                <a:ea typeface="+mj-ea"/>
              </a:rPr>
              <a:t>: 0.85 </a:t>
            </a:r>
          </a:p>
        </p:txBody>
      </p:sp>
    </p:spTree>
    <p:extLst>
      <p:ext uri="{BB962C8B-B14F-4D97-AF65-F5344CB8AC3E}">
        <p14:creationId xmlns:p14="http://schemas.microsoft.com/office/powerpoint/2010/main" val="262735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4" grpId="1"/>
      <p:bldP spid="47" grpId="0"/>
      <p:bldP spid="47" grpId="1"/>
      <p:bldP spid="47" grpId="2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2. </a:t>
            </a:r>
            <a:r>
              <a:rPr lang="ko-KR" altLang="en-US" dirty="0">
                <a:solidFill>
                  <a:srgbClr val="246DB4"/>
                </a:solidFill>
              </a:rPr>
              <a:t>우리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8</a:t>
            </a:fld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FF8E-DD93-FC8F-87C3-8278F878006D}"/>
              </a:ext>
            </a:extLst>
          </p:cNvPr>
          <p:cNvSpPr txBox="1"/>
          <p:nvPr/>
        </p:nvSpPr>
        <p:spPr>
          <a:xfrm>
            <a:off x="0" y="515712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SeoulHangang B"/>
                <a:ea typeface="HY견명조" panose="02030600000101010101" pitchFamily="18" charset="-127"/>
              </a:rPr>
              <a:t>② 성능 변화</a:t>
            </a:r>
            <a:endParaRPr kumimoji="1" lang="en-US" altLang="ko-KR" b="1" dirty="0">
              <a:latin typeface="SeoulHangang B"/>
              <a:ea typeface="HY견명조" panose="02030600000101010101" pitchFamily="18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01E843D-9D08-86C2-FA6B-4A9A229B9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96904"/>
              </p:ext>
            </p:extLst>
          </p:nvPr>
        </p:nvGraphicFramePr>
        <p:xfrm>
          <a:off x="503574" y="1321759"/>
          <a:ext cx="111848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71">
                  <a:extLst>
                    <a:ext uri="{9D8B030D-6E8A-4147-A177-3AD203B41FA5}">
                      <a16:colId xmlns:a16="http://schemas.microsoft.com/office/drawing/2014/main" val="1491445702"/>
                    </a:ext>
                  </a:extLst>
                </a:gridCol>
                <a:gridCol w="2057676">
                  <a:extLst>
                    <a:ext uri="{9D8B030D-6E8A-4147-A177-3AD203B41FA5}">
                      <a16:colId xmlns:a16="http://schemas.microsoft.com/office/drawing/2014/main" val="1858040528"/>
                    </a:ext>
                  </a:extLst>
                </a:gridCol>
                <a:gridCol w="2057676">
                  <a:extLst>
                    <a:ext uri="{9D8B030D-6E8A-4147-A177-3AD203B41FA5}">
                      <a16:colId xmlns:a16="http://schemas.microsoft.com/office/drawing/2014/main" val="37730969"/>
                    </a:ext>
                  </a:extLst>
                </a:gridCol>
                <a:gridCol w="2057676">
                  <a:extLst>
                    <a:ext uri="{9D8B030D-6E8A-4147-A177-3AD203B41FA5}">
                      <a16:colId xmlns:a16="http://schemas.microsoft.com/office/drawing/2014/main" val="3278354073"/>
                    </a:ext>
                  </a:extLst>
                </a:gridCol>
                <a:gridCol w="2057676">
                  <a:extLst>
                    <a:ext uri="{9D8B030D-6E8A-4147-A177-3AD203B41FA5}">
                      <a16:colId xmlns:a16="http://schemas.microsoft.com/office/drawing/2014/main" val="1936501504"/>
                    </a:ext>
                  </a:extLst>
                </a:gridCol>
                <a:gridCol w="2057676">
                  <a:extLst>
                    <a:ext uri="{9D8B030D-6E8A-4147-A177-3AD203B41FA5}">
                      <a16:colId xmlns:a16="http://schemas.microsoft.com/office/drawing/2014/main" val="3293965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Loss Weighted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 Augmentation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 Augmentation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 Augmentation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1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3-Stage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0.0066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0.3537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0.3851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0.4192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0.4549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919467"/>
                  </a:ext>
                </a:extLst>
              </a:tr>
            </a:tbl>
          </a:graphicData>
        </a:graphic>
      </p:graphicFrame>
      <p:sp>
        <p:nvSpPr>
          <p:cNvPr id="48" name="내용 개체 틀 1">
            <a:extLst>
              <a:ext uri="{FF2B5EF4-FFF2-40B4-BE49-F238E27FC236}">
                <a16:creationId xmlns:a16="http://schemas.microsoft.com/office/drawing/2014/main" id="{E46BF9C7-638C-ED35-51FE-579B45C085ED}"/>
              </a:ext>
            </a:extLst>
          </p:cNvPr>
          <p:cNvSpPr txBox="1">
            <a:spLocks/>
          </p:cNvSpPr>
          <p:nvPr/>
        </p:nvSpPr>
        <p:spPr>
          <a:xfrm>
            <a:off x="503574" y="2085596"/>
            <a:ext cx="8426824" cy="1357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</a:t>
            </a:r>
            <a:r>
              <a:rPr kumimoji="1" lang="ko-KR" altLang="en-US" sz="1400" dirty="0">
                <a:latin typeface="+mj-ea"/>
                <a:ea typeface="+mj-ea"/>
              </a:rPr>
              <a:t> </a:t>
            </a:r>
            <a:r>
              <a:rPr kumimoji="1" lang="en-US" altLang="ko-KR" sz="1400" dirty="0">
                <a:latin typeface="+mj-ea"/>
                <a:ea typeface="+mj-ea"/>
              </a:rPr>
              <a:t>Default : Good, Bad </a:t>
            </a:r>
            <a:r>
              <a:rPr kumimoji="1" lang="ko-KR" altLang="en-US" sz="1400" dirty="0">
                <a:latin typeface="+mj-ea"/>
                <a:ea typeface="+mj-ea"/>
              </a:rPr>
              <a:t>비율 차이</a:t>
            </a:r>
            <a:r>
              <a:rPr kumimoji="1" lang="en-US" altLang="ko-KR" sz="1400" dirty="0">
                <a:latin typeface="+mj-ea"/>
                <a:ea typeface="+mj-ea"/>
              </a:rPr>
              <a:t>(8:2 ~ 9:1), </a:t>
            </a:r>
            <a:r>
              <a:rPr kumimoji="1" lang="ko-KR" altLang="en-US" sz="1400" dirty="0">
                <a:latin typeface="+mj-ea"/>
                <a:ea typeface="+mj-ea"/>
              </a:rPr>
              <a:t>테스트셋의 </a:t>
            </a:r>
            <a:r>
              <a:rPr kumimoji="1" lang="en-US" altLang="ko-KR" sz="1400" dirty="0">
                <a:latin typeface="+mj-ea"/>
                <a:ea typeface="+mj-ea"/>
              </a:rPr>
              <a:t>Augmentation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- 1-Stage(0.6709)</a:t>
            </a:r>
            <a:r>
              <a:rPr kumimoji="1" lang="ko-KR" altLang="en-US" sz="1400" dirty="0">
                <a:latin typeface="+mj-ea"/>
                <a:ea typeface="+mj-ea"/>
              </a:rPr>
              <a:t>보다 좋은 성능이 나오지 않는 것을 확인</a:t>
            </a:r>
            <a:endParaRPr kumimoji="1" lang="en-US" altLang="ko-KR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    -&gt; </a:t>
            </a:r>
            <a:r>
              <a:rPr kumimoji="1" lang="ko-KR" altLang="en-US" sz="1400" dirty="0">
                <a:latin typeface="+mj-ea"/>
                <a:ea typeface="+mj-ea"/>
              </a:rPr>
              <a:t>정제된 </a:t>
            </a:r>
            <a:r>
              <a:rPr kumimoji="1" lang="en-US" altLang="ko-KR" sz="1400" dirty="0">
                <a:latin typeface="+mj-ea"/>
                <a:ea typeface="+mj-ea"/>
              </a:rPr>
              <a:t>Bad </a:t>
            </a:r>
            <a:r>
              <a:rPr kumimoji="1" lang="ko-KR" altLang="en-US" sz="1400" dirty="0">
                <a:latin typeface="+mj-ea"/>
                <a:ea typeface="+mj-ea"/>
              </a:rPr>
              <a:t>데이터가 너무 적어서</a:t>
            </a:r>
            <a:r>
              <a:rPr kumimoji="1" lang="en-US" altLang="ko-KR" sz="1400" dirty="0">
                <a:latin typeface="+mj-ea"/>
                <a:ea typeface="+mj-ea"/>
              </a:rPr>
              <a:t> Augmentation, Loss Weighted</a:t>
            </a:r>
            <a:r>
              <a:rPr kumimoji="1" lang="ko-KR" altLang="en-US" sz="1400" dirty="0">
                <a:latin typeface="+mj-ea"/>
                <a:ea typeface="+mj-ea"/>
              </a:rPr>
              <a:t>로는 한계가 있다고 판단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49" name="표 3">
            <a:extLst>
              <a:ext uri="{FF2B5EF4-FFF2-40B4-BE49-F238E27FC236}">
                <a16:creationId xmlns:a16="http://schemas.microsoft.com/office/drawing/2014/main" id="{A9660898-9059-4EAD-5BC2-87D7CED29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914980"/>
              </p:ext>
            </p:extLst>
          </p:nvPr>
        </p:nvGraphicFramePr>
        <p:xfrm>
          <a:off x="374449" y="3350678"/>
          <a:ext cx="642976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504">
                  <a:extLst>
                    <a:ext uri="{9D8B030D-6E8A-4147-A177-3AD203B41FA5}">
                      <a16:colId xmlns:a16="http://schemas.microsoft.com/office/drawing/2014/main" val="1491445702"/>
                    </a:ext>
                  </a:extLst>
                </a:gridCol>
                <a:gridCol w="1840753">
                  <a:extLst>
                    <a:ext uri="{9D8B030D-6E8A-4147-A177-3AD203B41FA5}">
                      <a16:colId xmlns:a16="http://schemas.microsoft.com/office/drawing/2014/main" val="1858040528"/>
                    </a:ext>
                  </a:extLst>
                </a:gridCol>
                <a:gridCol w="1840753">
                  <a:extLst>
                    <a:ext uri="{9D8B030D-6E8A-4147-A177-3AD203B41FA5}">
                      <a16:colId xmlns:a16="http://schemas.microsoft.com/office/drawing/2014/main" val="37730969"/>
                    </a:ext>
                  </a:extLst>
                </a:gridCol>
                <a:gridCol w="1840753">
                  <a:extLst>
                    <a:ext uri="{9D8B030D-6E8A-4147-A177-3AD203B41FA5}">
                      <a16:colId xmlns:a16="http://schemas.microsoft.com/office/drawing/2014/main" val="1936501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 Augmentation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25 Augmentation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1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2-Stage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0.5871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0.6871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0.6710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91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1-Stage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0.6298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0.7272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0.7263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062925"/>
                  </a:ext>
                </a:extLst>
              </a:tr>
            </a:tbl>
          </a:graphicData>
        </a:graphic>
      </p:graphicFrame>
      <p:sp>
        <p:nvSpPr>
          <p:cNvPr id="50" name="내용 개체 틀 1">
            <a:extLst>
              <a:ext uri="{FF2B5EF4-FFF2-40B4-BE49-F238E27FC236}">
                <a16:creationId xmlns:a16="http://schemas.microsoft.com/office/drawing/2014/main" id="{81B3231F-0096-AC69-0BA5-75983AA57581}"/>
              </a:ext>
            </a:extLst>
          </p:cNvPr>
          <p:cNvSpPr txBox="1">
            <a:spLocks/>
          </p:cNvSpPr>
          <p:nvPr/>
        </p:nvSpPr>
        <p:spPr>
          <a:xfrm>
            <a:off x="0" y="918117"/>
            <a:ext cx="3098686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⑴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3-Stage</a:t>
            </a:r>
          </a:p>
        </p:txBody>
      </p:sp>
      <p:sp>
        <p:nvSpPr>
          <p:cNvPr id="51" name="내용 개체 틀 1">
            <a:extLst>
              <a:ext uri="{FF2B5EF4-FFF2-40B4-BE49-F238E27FC236}">
                <a16:creationId xmlns:a16="http://schemas.microsoft.com/office/drawing/2014/main" id="{1D636164-F7A1-0B8A-E24E-462AE48C0E19}"/>
              </a:ext>
            </a:extLst>
          </p:cNvPr>
          <p:cNvSpPr txBox="1">
            <a:spLocks/>
          </p:cNvSpPr>
          <p:nvPr/>
        </p:nvSpPr>
        <p:spPr>
          <a:xfrm>
            <a:off x="0" y="2985552"/>
            <a:ext cx="3098686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⑵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1-Stage and 2-Stage</a:t>
            </a:r>
          </a:p>
        </p:txBody>
      </p:sp>
      <p:sp>
        <p:nvSpPr>
          <p:cNvPr id="52" name="내용 개체 틀 1">
            <a:extLst>
              <a:ext uri="{FF2B5EF4-FFF2-40B4-BE49-F238E27FC236}">
                <a16:creationId xmlns:a16="http://schemas.microsoft.com/office/drawing/2014/main" id="{D72A6D66-472A-41C6-3189-6959485A6007}"/>
              </a:ext>
            </a:extLst>
          </p:cNvPr>
          <p:cNvSpPr txBox="1">
            <a:spLocks/>
          </p:cNvSpPr>
          <p:nvPr/>
        </p:nvSpPr>
        <p:spPr>
          <a:xfrm>
            <a:off x="6804210" y="3351816"/>
            <a:ext cx="5316071" cy="112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</a:t>
            </a:r>
            <a:r>
              <a:rPr kumimoji="1" lang="ko-KR" altLang="en-US" sz="1400" dirty="0">
                <a:latin typeface="+mj-ea"/>
                <a:ea typeface="+mj-ea"/>
              </a:rPr>
              <a:t>성능 향상 확인</a:t>
            </a:r>
            <a:r>
              <a:rPr kumimoji="1" lang="en-US" altLang="ko-KR" sz="1400" dirty="0">
                <a:latin typeface="+mj-ea"/>
                <a:ea typeface="+mj-ea"/>
              </a:rPr>
              <a:t>    -&gt; 1-Stage</a:t>
            </a:r>
            <a:r>
              <a:rPr kumimoji="1" lang="ko-KR" altLang="en-US" sz="1400" dirty="0">
                <a:latin typeface="+mj-ea"/>
                <a:ea typeface="+mj-ea"/>
              </a:rPr>
              <a:t>로 변경</a:t>
            </a:r>
            <a:r>
              <a:rPr kumimoji="1" lang="en-US" altLang="ko-KR" sz="1400" dirty="0">
                <a:latin typeface="+mj-ea"/>
                <a:ea typeface="+mj-ea"/>
              </a:rPr>
              <a:t>Stage</a:t>
            </a:r>
            <a:r>
              <a:rPr kumimoji="1" lang="ko-KR" altLang="en-US" sz="1400" dirty="0">
                <a:latin typeface="+mj-ea"/>
                <a:ea typeface="+mj-ea"/>
              </a:rPr>
              <a:t>가 줄어들수록 </a:t>
            </a:r>
            <a:endParaRPr kumimoji="1" lang="en-US" altLang="ko-KR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Augmentation</a:t>
            </a:r>
            <a:r>
              <a:rPr kumimoji="1" lang="ko-KR" altLang="en-US" sz="1400" dirty="0">
                <a:latin typeface="+mj-ea"/>
                <a:ea typeface="+mj-ea"/>
              </a:rPr>
              <a:t>은 필요한 것만 적용</a:t>
            </a:r>
            <a:r>
              <a:rPr kumimoji="1" lang="en-US" altLang="ko-KR" sz="1400" dirty="0">
                <a:latin typeface="+mj-ea"/>
                <a:ea typeface="+mj-ea"/>
              </a:rPr>
              <a:t>    -&gt; Affine</a:t>
            </a:r>
            <a:r>
              <a:rPr kumimoji="1" lang="ko-KR" altLang="en-US" sz="1400" dirty="0">
                <a:latin typeface="+mj-ea"/>
                <a:ea typeface="+mj-ea"/>
              </a:rPr>
              <a:t>만 적용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  <p:sp>
        <p:nvSpPr>
          <p:cNvPr id="53" name="내용 개체 틀 1">
            <a:extLst>
              <a:ext uri="{FF2B5EF4-FFF2-40B4-BE49-F238E27FC236}">
                <a16:creationId xmlns:a16="http://schemas.microsoft.com/office/drawing/2014/main" id="{3A2B8C06-578D-8FDA-0189-DE034FF10712}"/>
              </a:ext>
            </a:extLst>
          </p:cNvPr>
          <p:cNvSpPr txBox="1">
            <a:spLocks/>
          </p:cNvSpPr>
          <p:nvPr/>
        </p:nvSpPr>
        <p:spPr>
          <a:xfrm>
            <a:off x="-1" y="4463197"/>
            <a:ext cx="3098686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⑶ </a:t>
            </a:r>
            <a:r>
              <a:rPr kumimoji="1"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Loss Weighted </a:t>
            </a:r>
            <a:r>
              <a:rPr kumimoji="1"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한계 </a:t>
            </a:r>
            <a:endParaRPr kumimoji="1"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95" name="표 3">
            <a:extLst>
              <a:ext uri="{FF2B5EF4-FFF2-40B4-BE49-F238E27FC236}">
                <a16:creationId xmlns:a16="http://schemas.microsoft.com/office/drawing/2014/main" id="{75C6FE2C-F859-5B91-7E1F-5E50A4537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096491"/>
              </p:ext>
            </p:extLst>
          </p:nvPr>
        </p:nvGraphicFramePr>
        <p:xfrm>
          <a:off x="374449" y="4834037"/>
          <a:ext cx="64297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575">
                  <a:extLst>
                    <a:ext uri="{9D8B030D-6E8A-4147-A177-3AD203B41FA5}">
                      <a16:colId xmlns:a16="http://schemas.microsoft.com/office/drawing/2014/main" val="1491445702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1858040528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37730969"/>
                    </a:ext>
                  </a:extLst>
                </a:gridCol>
                <a:gridCol w="1846729">
                  <a:extLst>
                    <a:ext uri="{9D8B030D-6E8A-4147-A177-3AD203B41FA5}">
                      <a16:colId xmlns:a16="http://schemas.microsoft.com/office/drawing/2014/main" val="1936501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Loss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Weighted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Loss Weighted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with penalty 3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1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1-Stage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0.6298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0.4953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0.5516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919467"/>
                  </a:ext>
                </a:extLst>
              </a:tr>
            </a:tbl>
          </a:graphicData>
        </a:graphic>
      </p:graphicFrame>
      <p:sp>
        <p:nvSpPr>
          <p:cNvPr id="96" name="내용 개체 틀 1">
            <a:extLst>
              <a:ext uri="{FF2B5EF4-FFF2-40B4-BE49-F238E27FC236}">
                <a16:creationId xmlns:a16="http://schemas.microsoft.com/office/drawing/2014/main" id="{4032B611-385C-1EE7-5786-4B8DDB58C4AD}"/>
              </a:ext>
            </a:extLst>
          </p:cNvPr>
          <p:cNvSpPr txBox="1">
            <a:spLocks/>
          </p:cNvSpPr>
          <p:nvPr/>
        </p:nvSpPr>
        <p:spPr>
          <a:xfrm>
            <a:off x="6804210" y="4849844"/>
            <a:ext cx="5316072" cy="1602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- 1-Stage</a:t>
            </a:r>
            <a:r>
              <a:rPr kumimoji="1" lang="ko-KR" altLang="en-US" sz="1400" dirty="0">
                <a:latin typeface="+mj-ea"/>
                <a:ea typeface="+mj-ea"/>
              </a:rPr>
              <a:t>에서는 </a:t>
            </a:r>
            <a:r>
              <a:rPr kumimoji="1" lang="en-US" altLang="ko-KR" sz="1400" dirty="0">
                <a:latin typeface="+mj-ea"/>
                <a:ea typeface="+mj-ea"/>
              </a:rPr>
              <a:t>Loss Weighted </a:t>
            </a:r>
            <a:r>
              <a:rPr kumimoji="1" lang="ko-KR" altLang="en-US" sz="1400" dirty="0">
                <a:latin typeface="+mj-ea"/>
                <a:ea typeface="+mj-ea"/>
              </a:rPr>
              <a:t>역효과</a:t>
            </a:r>
            <a:endParaRPr kumimoji="1" lang="en-US" altLang="ko-KR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400" dirty="0">
                <a:latin typeface="+mj-ea"/>
                <a:ea typeface="+mj-ea"/>
              </a:rPr>
              <a:t>  전체 데이터 개수</a:t>
            </a:r>
            <a:r>
              <a:rPr kumimoji="1" lang="en-US" altLang="ko-KR" sz="1400" dirty="0">
                <a:latin typeface="+mj-ea"/>
                <a:ea typeface="+mj-ea"/>
              </a:rPr>
              <a:t>: 4277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Bottle-good: 209, Bottle-Small: 11, Bottle-Large: 10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Bottle-good: 0.049, Bottle-Small: 0.002, Bottle-Large: 0.002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+mj-ea"/>
                <a:ea typeface="+mj-ea"/>
              </a:rPr>
              <a:t>- Bottle-good: 0.951, Bottle-Small: 0.998, Bottle-Large: 0.998</a:t>
            </a:r>
          </a:p>
        </p:txBody>
      </p:sp>
    </p:spTree>
    <p:extLst>
      <p:ext uri="{BB962C8B-B14F-4D97-AF65-F5344CB8AC3E}">
        <p14:creationId xmlns:p14="http://schemas.microsoft.com/office/powerpoint/2010/main" val="9695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50" grpId="0"/>
      <p:bldP spid="50" grpId="1"/>
      <p:bldP spid="51" grpId="0"/>
      <p:bldP spid="51" grpId="1"/>
      <p:bldP spid="51" grpId="2"/>
      <p:bldP spid="52" grpId="0"/>
      <p:bldP spid="52" grpId="1"/>
      <p:bldP spid="52" grpId="2"/>
      <p:bldP spid="53" grpId="0"/>
      <p:bldP spid="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EBF178-CFF6-8542-891F-CBFA5F0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9091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246DB4"/>
                </a:solidFill>
              </a:rPr>
              <a:t>2. </a:t>
            </a:r>
            <a:r>
              <a:rPr lang="ko-KR" altLang="en-US" dirty="0">
                <a:solidFill>
                  <a:srgbClr val="246DB4"/>
                </a:solidFill>
              </a:rPr>
              <a:t>우리 팀의 방법</a:t>
            </a:r>
            <a:endParaRPr lang="x-none" altLang="en-US" dirty="0">
              <a:solidFill>
                <a:srgbClr val="246DB4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3BFF280-97C5-4D32-8BBB-866C685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x-none" altLang="en-US" smtClean="0"/>
              <a:pPr algn="ctr"/>
              <a:t>9</a:t>
            </a:fld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FF8E-DD93-FC8F-87C3-8278F878006D}"/>
              </a:ext>
            </a:extLst>
          </p:cNvPr>
          <p:cNvSpPr txBox="1"/>
          <p:nvPr/>
        </p:nvSpPr>
        <p:spPr>
          <a:xfrm>
            <a:off x="0" y="547793"/>
            <a:ext cx="627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③ </a:t>
            </a:r>
            <a:r>
              <a:rPr kumimoji="1"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Cross-Validate &amp; Ensemble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CC64E6FE-1CB3-02EB-7C37-730ECED9D067}"/>
              </a:ext>
            </a:extLst>
          </p:cNvPr>
          <p:cNvSpPr txBox="1">
            <a:spLocks/>
          </p:cNvSpPr>
          <p:nvPr/>
        </p:nvSpPr>
        <p:spPr>
          <a:xfrm>
            <a:off x="84213" y="912238"/>
            <a:ext cx="7517857" cy="1768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⑴ </a:t>
            </a:r>
            <a:r>
              <a:rPr kumimoji="1" lang="en-US" altLang="ko-KR" sz="1600" dirty="0">
                <a:latin typeface="+mj-ea"/>
                <a:ea typeface="+mj-ea"/>
              </a:rPr>
              <a:t>1-Stage </a:t>
            </a:r>
            <a:r>
              <a:rPr kumimoji="1" lang="ko-KR" altLang="en-US" sz="1600" dirty="0">
                <a:latin typeface="+mj-ea"/>
                <a:ea typeface="+mj-ea"/>
              </a:rPr>
              <a:t>모델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⑵ </a:t>
            </a:r>
            <a:r>
              <a:rPr kumimoji="1" lang="en-US" altLang="ko-KR" sz="1600" dirty="0">
                <a:latin typeface="+mj-ea"/>
                <a:ea typeface="+mj-ea"/>
              </a:rPr>
              <a:t>5-fold, 7-fold Cross-Validation </a:t>
            </a:r>
            <a:r>
              <a:rPr kumimoji="1" lang="ko-KR" altLang="en-US" sz="1600" dirty="0">
                <a:latin typeface="+mj-ea"/>
                <a:ea typeface="+mj-ea"/>
              </a:rPr>
              <a:t>실시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⑶ 모델의 </a:t>
            </a:r>
            <a:r>
              <a:rPr kumimoji="1" lang="ko-KR" altLang="en-US" sz="1600" dirty="0" err="1">
                <a:latin typeface="+mj-ea"/>
                <a:ea typeface="+mj-ea"/>
              </a:rPr>
              <a:t>출력값에</a:t>
            </a:r>
            <a:r>
              <a:rPr kumimoji="1" lang="ko-KR" altLang="en-US" sz="1600" dirty="0">
                <a:latin typeface="+mj-ea"/>
                <a:ea typeface="+mj-ea"/>
              </a:rPr>
              <a:t> 대한 </a:t>
            </a:r>
            <a:r>
              <a:rPr kumimoji="1" lang="en-US" altLang="ko-KR" sz="1600" dirty="0">
                <a:latin typeface="+mj-ea"/>
                <a:ea typeface="+mj-ea"/>
              </a:rPr>
              <a:t>Ensemble</a:t>
            </a: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⑷ 모델</a:t>
            </a:r>
            <a:r>
              <a:rPr kumimoji="1" lang="en-US" altLang="ko-KR" sz="1600" dirty="0">
                <a:latin typeface="+mj-ea"/>
                <a:ea typeface="+mj-ea"/>
              </a:rPr>
              <a:t>: b0, b3, b7 </a:t>
            </a:r>
            <a:r>
              <a:rPr kumimoji="1" lang="ko-KR" altLang="en-US" sz="1600" dirty="0">
                <a:latin typeface="+mj-ea"/>
                <a:ea typeface="+mj-ea"/>
              </a:rPr>
              <a:t>테스트</a:t>
            </a:r>
            <a:endParaRPr kumimoji="1" lang="en-US" altLang="ko-KR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600" dirty="0">
                <a:latin typeface="+mj-ea"/>
                <a:ea typeface="+mj-ea"/>
              </a:rPr>
              <a:t>⑸ </a:t>
            </a:r>
            <a:r>
              <a:rPr kumimoji="1" lang="en-US" altLang="ko-KR" sz="1600" dirty="0">
                <a:latin typeface="+mj-ea"/>
                <a:ea typeface="+mj-ea"/>
              </a:rPr>
              <a:t>Augmentation: Affine, Horizontal Flip, Random Crop </a:t>
            </a:r>
            <a:r>
              <a:rPr kumimoji="1" lang="ko-KR" altLang="en-US" sz="1600" dirty="0">
                <a:latin typeface="+mj-ea"/>
                <a:ea typeface="+mj-ea"/>
              </a:rPr>
              <a:t>중 선택</a:t>
            </a:r>
            <a:endParaRPr kumimoji="1" lang="en-US" altLang="ko-KR" sz="1600" dirty="0">
              <a:latin typeface="+mj-ea"/>
              <a:ea typeface="+mj-ea"/>
            </a:endParaRPr>
          </a:p>
        </p:txBody>
      </p:sp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1871ED1E-E83B-240A-8CDA-00E2935B3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097902"/>
              </p:ext>
            </p:extLst>
          </p:nvPr>
        </p:nvGraphicFramePr>
        <p:xfrm>
          <a:off x="225667" y="2956815"/>
          <a:ext cx="96624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5601">
                  <a:extLst>
                    <a:ext uri="{9D8B030D-6E8A-4147-A177-3AD203B41FA5}">
                      <a16:colId xmlns:a16="http://schemas.microsoft.com/office/drawing/2014/main" val="37730969"/>
                    </a:ext>
                  </a:extLst>
                </a:gridCol>
                <a:gridCol w="2415601">
                  <a:extLst>
                    <a:ext uri="{9D8B030D-6E8A-4147-A177-3AD203B41FA5}">
                      <a16:colId xmlns:a16="http://schemas.microsoft.com/office/drawing/2014/main" val="3278354073"/>
                    </a:ext>
                  </a:extLst>
                </a:gridCol>
                <a:gridCol w="2415601">
                  <a:extLst>
                    <a:ext uri="{9D8B030D-6E8A-4147-A177-3AD203B41FA5}">
                      <a16:colId xmlns:a16="http://schemas.microsoft.com/office/drawing/2014/main" val="1936501504"/>
                    </a:ext>
                  </a:extLst>
                </a:gridCol>
                <a:gridCol w="2415601">
                  <a:extLst>
                    <a:ext uri="{9D8B030D-6E8A-4147-A177-3AD203B41FA5}">
                      <a16:colId xmlns:a16="http://schemas.microsoft.com/office/drawing/2014/main" val="3293965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Number of fold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1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EfficientNet-B3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Affine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0.8375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91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EfficientNet-B3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Affine, Random Crop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0.8050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47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EfficientNet-B5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Affine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0.7968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278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EfficientNet-B7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Affine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0.8213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5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Noise Student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Affine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0.8388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84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8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9993</TotalTime>
  <Words>2700</Words>
  <Application>Microsoft Office PowerPoint</Application>
  <PresentationFormat>와이드스크린</PresentationFormat>
  <Paragraphs>630</Paragraphs>
  <Slides>39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HY견명조</vt:lpstr>
      <vt:lpstr>SeoulHangang B</vt:lpstr>
      <vt:lpstr>나눔고딕</vt:lpstr>
      <vt:lpstr>나눔고딕</vt:lpstr>
      <vt:lpstr>맑은 고딕</vt:lpstr>
      <vt:lpstr>Arial</vt:lpstr>
      <vt:lpstr>Calibri</vt:lpstr>
      <vt:lpstr>Office 테마</vt:lpstr>
      <vt:lpstr>Dacon Anomaly Detection</vt:lpstr>
      <vt:lpstr>PowerPoint 프레젠테이션</vt:lpstr>
      <vt:lpstr>1. 프로젝트 개요 및 데이터셋 분석</vt:lpstr>
      <vt:lpstr>1. 프로젝트 개요 및 데이터셋 분석</vt:lpstr>
      <vt:lpstr>2. 우리 팀의 방법</vt:lpstr>
      <vt:lpstr>2. 우리 팀의 방법</vt:lpstr>
      <vt:lpstr>2. 우리 팀의 방법</vt:lpstr>
      <vt:lpstr>2. 우리 팀의 방법</vt:lpstr>
      <vt:lpstr>2. 우리 팀의 방법</vt:lpstr>
      <vt:lpstr>3. 다른 팀의 방법</vt:lpstr>
      <vt:lpstr>3. 다른 팀의 방법</vt:lpstr>
      <vt:lpstr>3. 다른 팀의 방법</vt:lpstr>
      <vt:lpstr>3. 다른 팀의 방법</vt:lpstr>
      <vt:lpstr>3. 다른 팀의 방법</vt:lpstr>
      <vt:lpstr>3. 다른 팀의 방법</vt:lpstr>
      <vt:lpstr>3. 다른 팀의 방법</vt:lpstr>
      <vt:lpstr>4. 고찰</vt:lpstr>
      <vt:lpstr>PowerPoint 프레젠테이션</vt:lpstr>
      <vt:lpstr>3. 다른 팀의 방법</vt:lpstr>
      <vt:lpstr>PowerPoint 프레젠테이션</vt:lpstr>
      <vt:lpstr>PowerPoint 프레젠테이션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  <vt:lpstr>5. 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파이썬을 이용한 딥러닝 이론 및 실습</dc:title>
  <dc:creator>김 동희</dc:creator>
  <cp:lastModifiedBy>손재원</cp:lastModifiedBy>
  <cp:revision>770</cp:revision>
  <cp:lastPrinted>2020-06-02T17:33:33Z</cp:lastPrinted>
  <dcterms:created xsi:type="dcterms:W3CDTF">2020-05-25T16:02:40Z</dcterms:created>
  <dcterms:modified xsi:type="dcterms:W3CDTF">2022-05-26T05:18:33Z</dcterms:modified>
</cp:coreProperties>
</file>